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83" r:id="rId17"/>
    <p:sldId id="284" r:id="rId18"/>
    <p:sldId id="285" r:id="rId19"/>
    <p:sldId id="290" r:id="rId20"/>
    <p:sldId id="291" r:id="rId21"/>
    <p:sldId id="292" r:id="rId22"/>
    <p:sldId id="293" r:id="rId23"/>
    <p:sldId id="294" r:id="rId24"/>
    <p:sldId id="286" r:id="rId25"/>
    <p:sldId id="287" r:id="rId26"/>
    <p:sldId id="288" r:id="rId27"/>
    <p:sldId id="289"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20" r:id="rId53"/>
    <p:sldId id="321" r:id="rId54"/>
    <p:sldId id="322"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346" r:id="rId78"/>
    <p:sldId id="347" r:id="rId79"/>
    <p:sldId id="349" r:id="rId80"/>
    <p:sldId id="350" r:id="rId81"/>
    <p:sldId id="351" r:id="rId82"/>
    <p:sldId id="352" r:id="rId83"/>
    <p:sldId id="353" r:id="rId84"/>
    <p:sldId id="354" r:id="rId85"/>
    <p:sldId id="35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63"/>
    <p:restoredTop sz="94754"/>
  </p:normalViewPr>
  <p:slideViewPr>
    <p:cSldViewPr snapToGrid="0" snapToObjects="1">
      <p:cViewPr varScale="1">
        <p:scale>
          <a:sx n="104" d="100"/>
          <a:sy n="104" d="100"/>
        </p:scale>
        <p:origin x="13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CECFEA-38B0-764D-BB9B-F9EFB38F3C3D}" type="datetimeFigureOut">
              <a:rPr lang="en-US" smtClean="0"/>
              <a:t>8/18/2018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846BDF-CB66-3844-A0D5-6545E17D346A}" type="slidenum">
              <a:rPr lang="en-US" smtClean="0"/>
              <a:t>‹#›</a:t>
            </a:fld>
            <a:endParaRPr lang="en-US"/>
          </a:p>
        </p:txBody>
      </p:sp>
    </p:spTree>
    <p:extLst>
      <p:ext uri="{BB962C8B-B14F-4D97-AF65-F5344CB8AC3E}">
        <p14:creationId xmlns:p14="http://schemas.microsoft.com/office/powerpoint/2010/main" val="1513724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846BDF-CB66-3844-A0D5-6545E17D346A}" type="slidenum">
              <a:rPr lang="en-US" smtClean="0"/>
              <a:t>32</a:t>
            </a:fld>
            <a:endParaRPr lang="en-US"/>
          </a:p>
        </p:txBody>
      </p:sp>
    </p:spTree>
    <p:extLst>
      <p:ext uri="{BB962C8B-B14F-4D97-AF65-F5344CB8AC3E}">
        <p14:creationId xmlns:p14="http://schemas.microsoft.com/office/powerpoint/2010/main" val="1860618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5399001-F8B3-F340-B560-212454CA1499}" type="datetimeFigureOut">
              <a:rPr lang="en-US" smtClean="0"/>
              <a:t>8/18/2018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C67B0-3134-3949-B5E4-E8B7C021BC96}" type="slidenum">
              <a:rPr lang="en-US" smtClean="0"/>
              <a:t>‹#›</a:t>
            </a:fld>
            <a:endParaRPr lang="en-US"/>
          </a:p>
        </p:txBody>
      </p:sp>
    </p:spTree>
    <p:extLst>
      <p:ext uri="{BB962C8B-B14F-4D97-AF65-F5344CB8AC3E}">
        <p14:creationId xmlns:p14="http://schemas.microsoft.com/office/powerpoint/2010/main" val="1085482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399001-F8B3-F340-B560-212454CA1499}" type="datetimeFigureOut">
              <a:rPr lang="en-US" smtClean="0"/>
              <a:t>8/18/2018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C67B0-3134-3949-B5E4-E8B7C021BC96}" type="slidenum">
              <a:rPr lang="en-US" smtClean="0"/>
              <a:t>‹#›</a:t>
            </a:fld>
            <a:endParaRPr lang="en-US"/>
          </a:p>
        </p:txBody>
      </p:sp>
    </p:spTree>
    <p:extLst>
      <p:ext uri="{BB962C8B-B14F-4D97-AF65-F5344CB8AC3E}">
        <p14:creationId xmlns:p14="http://schemas.microsoft.com/office/powerpoint/2010/main" val="372129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399001-F8B3-F340-B560-212454CA1499}" type="datetimeFigureOut">
              <a:rPr lang="en-US" smtClean="0"/>
              <a:t>8/18/2018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C67B0-3134-3949-B5E4-E8B7C021BC96}" type="slidenum">
              <a:rPr lang="en-US" smtClean="0"/>
              <a:t>‹#›</a:t>
            </a:fld>
            <a:endParaRPr lang="en-US"/>
          </a:p>
        </p:txBody>
      </p:sp>
    </p:spTree>
    <p:extLst>
      <p:ext uri="{BB962C8B-B14F-4D97-AF65-F5344CB8AC3E}">
        <p14:creationId xmlns:p14="http://schemas.microsoft.com/office/powerpoint/2010/main" val="907218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399001-F8B3-F340-B560-212454CA1499}" type="datetimeFigureOut">
              <a:rPr lang="en-US" smtClean="0"/>
              <a:t>8/18/2018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C67B0-3134-3949-B5E4-E8B7C021BC96}" type="slidenum">
              <a:rPr lang="en-US" smtClean="0"/>
              <a:t>‹#›</a:t>
            </a:fld>
            <a:endParaRPr lang="en-US"/>
          </a:p>
        </p:txBody>
      </p:sp>
    </p:spTree>
    <p:extLst>
      <p:ext uri="{BB962C8B-B14F-4D97-AF65-F5344CB8AC3E}">
        <p14:creationId xmlns:p14="http://schemas.microsoft.com/office/powerpoint/2010/main" val="82590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399001-F8B3-F340-B560-212454CA1499}" type="datetimeFigureOut">
              <a:rPr lang="en-US" smtClean="0"/>
              <a:t>8/18/2018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3C67B0-3134-3949-B5E4-E8B7C021BC96}" type="slidenum">
              <a:rPr lang="en-US" smtClean="0"/>
              <a:t>‹#›</a:t>
            </a:fld>
            <a:endParaRPr lang="en-US"/>
          </a:p>
        </p:txBody>
      </p:sp>
    </p:spTree>
    <p:extLst>
      <p:ext uri="{BB962C8B-B14F-4D97-AF65-F5344CB8AC3E}">
        <p14:creationId xmlns:p14="http://schemas.microsoft.com/office/powerpoint/2010/main" val="1805213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399001-F8B3-F340-B560-212454CA1499}" type="datetimeFigureOut">
              <a:rPr lang="en-US" smtClean="0"/>
              <a:t>8/18/2018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3C67B0-3134-3949-B5E4-E8B7C021BC96}" type="slidenum">
              <a:rPr lang="en-US" smtClean="0"/>
              <a:t>‹#›</a:t>
            </a:fld>
            <a:endParaRPr lang="en-US"/>
          </a:p>
        </p:txBody>
      </p:sp>
    </p:spTree>
    <p:extLst>
      <p:ext uri="{BB962C8B-B14F-4D97-AF65-F5344CB8AC3E}">
        <p14:creationId xmlns:p14="http://schemas.microsoft.com/office/powerpoint/2010/main" val="576430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399001-F8B3-F340-B560-212454CA1499}" type="datetimeFigureOut">
              <a:rPr lang="en-US" smtClean="0"/>
              <a:t>8/18/2018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3C67B0-3134-3949-B5E4-E8B7C021BC96}" type="slidenum">
              <a:rPr lang="en-US" smtClean="0"/>
              <a:t>‹#›</a:t>
            </a:fld>
            <a:endParaRPr lang="en-US"/>
          </a:p>
        </p:txBody>
      </p:sp>
    </p:spTree>
    <p:extLst>
      <p:ext uri="{BB962C8B-B14F-4D97-AF65-F5344CB8AC3E}">
        <p14:creationId xmlns:p14="http://schemas.microsoft.com/office/powerpoint/2010/main" val="769673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399001-F8B3-F340-B560-212454CA1499}" type="datetimeFigureOut">
              <a:rPr lang="en-US" smtClean="0"/>
              <a:t>8/18/2018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3C67B0-3134-3949-B5E4-E8B7C021BC96}" type="slidenum">
              <a:rPr lang="en-US" smtClean="0"/>
              <a:t>‹#›</a:t>
            </a:fld>
            <a:endParaRPr lang="en-US"/>
          </a:p>
        </p:txBody>
      </p:sp>
    </p:spTree>
    <p:extLst>
      <p:ext uri="{BB962C8B-B14F-4D97-AF65-F5344CB8AC3E}">
        <p14:creationId xmlns:p14="http://schemas.microsoft.com/office/powerpoint/2010/main" val="1608441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399001-F8B3-F340-B560-212454CA1499}" type="datetimeFigureOut">
              <a:rPr lang="en-US" smtClean="0"/>
              <a:t>8/18/2018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3C67B0-3134-3949-B5E4-E8B7C021BC96}" type="slidenum">
              <a:rPr lang="en-US" smtClean="0"/>
              <a:t>‹#›</a:t>
            </a:fld>
            <a:endParaRPr lang="en-US"/>
          </a:p>
        </p:txBody>
      </p:sp>
    </p:spTree>
    <p:extLst>
      <p:ext uri="{BB962C8B-B14F-4D97-AF65-F5344CB8AC3E}">
        <p14:creationId xmlns:p14="http://schemas.microsoft.com/office/powerpoint/2010/main" val="550310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399001-F8B3-F340-B560-212454CA1499}" type="datetimeFigureOut">
              <a:rPr lang="en-US" smtClean="0"/>
              <a:t>8/18/2018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3C67B0-3134-3949-B5E4-E8B7C021BC96}" type="slidenum">
              <a:rPr lang="en-US" smtClean="0"/>
              <a:t>‹#›</a:t>
            </a:fld>
            <a:endParaRPr lang="en-US"/>
          </a:p>
        </p:txBody>
      </p:sp>
    </p:spTree>
    <p:extLst>
      <p:ext uri="{BB962C8B-B14F-4D97-AF65-F5344CB8AC3E}">
        <p14:creationId xmlns:p14="http://schemas.microsoft.com/office/powerpoint/2010/main" val="1997283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399001-F8B3-F340-B560-212454CA1499}" type="datetimeFigureOut">
              <a:rPr lang="en-US" smtClean="0"/>
              <a:t>8/18/2018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3C67B0-3134-3949-B5E4-E8B7C021BC96}" type="slidenum">
              <a:rPr lang="en-US" smtClean="0"/>
              <a:t>‹#›</a:t>
            </a:fld>
            <a:endParaRPr lang="en-US"/>
          </a:p>
        </p:txBody>
      </p:sp>
    </p:spTree>
    <p:extLst>
      <p:ext uri="{BB962C8B-B14F-4D97-AF65-F5344CB8AC3E}">
        <p14:creationId xmlns:p14="http://schemas.microsoft.com/office/powerpoint/2010/main" val="1027318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399001-F8B3-F340-B560-212454CA1499}" type="datetimeFigureOut">
              <a:rPr lang="en-US" smtClean="0"/>
              <a:t>8/18/2018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C67B0-3134-3949-B5E4-E8B7C021BC96}" type="slidenum">
              <a:rPr lang="en-US" smtClean="0"/>
              <a:t>‹#›</a:t>
            </a:fld>
            <a:endParaRPr lang="en-US"/>
          </a:p>
        </p:txBody>
      </p:sp>
    </p:spTree>
    <p:extLst>
      <p:ext uri="{BB962C8B-B14F-4D97-AF65-F5344CB8AC3E}">
        <p14:creationId xmlns:p14="http://schemas.microsoft.com/office/powerpoint/2010/main" val="1564391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Induction and Recursion </a:t>
            </a:r>
          </a:p>
        </p:txBody>
      </p:sp>
      <p:sp>
        <p:nvSpPr>
          <p:cNvPr id="3" name="Subtitle 2"/>
          <p:cNvSpPr>
            <a:spLocks noGrp="1"/>
          </p:cNvSpPr>
          <p:nvPr>
            <p:ph type="subTitle" idx="1"/>
          </p:nvPr>
        </p:nvSpPr>
        <p:spPr/>
        <p:txBody>
          <a:bodyPr/>
          <a:lstStyle/>
          <a:p>
            <a:r>
              <a:rPr lang="en-US" dirty="0"/>
              <a:t>Mina Gabriel </a:t>
            </a:r>
          </a:p>
          <a:p>
            <a:r>
              <a:rPr lang="en-US" dirty="0"/>
              <a:t>Harrisburg University </a:t>
            </a:r>
          </a:p>
        </p:txBody>
      </p:sp>
    </p:spTree>
    <p:extLst>
      <p:ext uri="{BB962C8B-B14F-4D97-AF65-F5344CB8AC3E}">
        <p14:creationId xmlns:p14="http://schemas.microsoft.com/office/powerpoint/2010/main" val="493452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62467"/>
                <a:ext cx="10515600" cy="5914496"/>
              </a:xfrm>
            </p:spPr>
            <p:txBody>
              <a:bodyPr>
                <a:normAutofit/>
              </a:bodyPr>
              <a:lstStyle/>
              <a:p>
                <a:r>
                  <a:rPr lang="en-US" dirty="0"/>
                  <a:t> Mathematical induction is a general way to prove that some statement about the integer n is true for all </a:t>
                </a:r>
                <a14:m>
                  <m:oMath xmlns:m="http://schemas.openxmlformats.org/officeDocument/2006/math">
                    <m:r>
                      <a:rPr lang="en-US" i="1" dirty="0" smtClean="0">
                        <a:latin typeface="Cambria Math" charset="0"/>
                      </a:rPr>
                      <m:t>𝑛</m:t>
                    </m:r>
                    <m:r>
                      <a:rPr lang="en-US" i="1" dirty="0" smtClean="0">
                        <a:latin typeface="Cambria Math" charset="0"/>
                      </a:rPr>
                      <m:t> ≥ </m:t>
                    </m:r>
                    <m:sSub>
                      <m:sSubPr>
                        <m:ctrlPr>
                          <a:rPr lang="en-US" b="0" i="1" dirty="0" smtClean="0">
                            <a:latin typeface="Cambria Math" panose="02040503050406030204" pitchFamily="18" charset="0"/>
                            <a:ea typeface="Cambria Math" charset="0"/>
                            <a:cs typeface="Cambria Math" charset="0"/>
                          </a:rPr>
                        </m:ctrlPr>
                      </m:sSubPr>
                      <m:e>
                        <m:r>
                          <a:rPr lang="en-US" b="0" i="1" dirty="0" smtClean="0">
                            <a:latin typeface="Cambria Math" charset="0"/>
                            <a:ea typeface="Cambria Math" charset="0"/>
                            <a:cs typeface="Cambria Math" charset="0"/>
                          </a:rPr>
                          <m:t>𝑛</m:t>
                        </m:r>
                      </m:e>
                      <m:sub>
                        <m:r>
                          <a:rPr lang="en-US" b="0" i="1" dirty="0" smtClean="0">
                            <a:latin typeface="Cambria Math" charset="0"/>
                            <a:ea typeface="Cambria Math" charset="0"/>
                            <a:cs typeface="Cambria Math" charset="0"/>
                          </a:rPr>
                          <m:t>0</m:t>
                        </m:r>
                      </m:sub>
                    </m:sSub>
                  </m:oMath>
                </a14:m>
                <a:r>
                  <a:rPr lang="en-US" dirty="0"/>
                  <a:t>.</a:t>
                </a:r>
              </a:p>
              <a:p>
                <a:r>
                  <a:rPr lang="en-US" dirty="0"/>
                  <a:t> First we prove the statement when n  has its smallest value, </a:t>
                </a:r>
                <a14:m>
                  <m:oMath xmlns:m="http://schemas.openxmlformats.org/officeDocument/2006/math">
                    <m:sSub>
                      <m:sSubPr>
                        <m:ctrlPr>
                          <a:rPr lang="en-US" b="0" i="1" dirty="0" smtClean="0">
                            <a:latin typeface="Cambria Math" panose="02040503050406030204" pitchFamily="18" charset="0"/>
                            <a:ea typeface="Cambria Math" charset="0"/>
                            <a:cs typeface="Cambria Math" charset="0"/>
                          </a:rPr>
                        </m:ctrlPr>
                      </m:sSubPr>
                      <m:e>
                        <m:r>
                          <a:rPr lang="en-US" b="0" i="1" dirty="0" smtClean="0">
                            <a:latin typeface="Cambria Math" charset="0"/>
                            <a:ea typeface="Cambria Math" charset="0"/>
                            <a:cs typeface="Cambria Math" charset="0"/>
                          </a:rPr>
                          <m:t>𝑛</m:t>
                        </m:r>
                      </m:e>
                      <m:sub>
                        <m:r>
                          <a:rPr lang="en-US" b="0" i="1" dirty="0" smtClean="0">
                            <a:latin typeface="Cambria Math" charset="0"/>
                            <a:ea typeface="Cambria Math" charset="0"/>
                            <a:cs typeface="Cambria Math" charset="0"/>
                          </a:rPr>
                          <m:t>0</m:t>
                        </m:r>
                      </m:sub>
                    </m:sSub>
                  </m:oMath>
                </a14:m>
                <a:r>
                  <a:rPr lang="en-US" dirty="0"/>
                  <a:t> ; this is called the </a:t>
                </a:r>
                <a:r>
                  <a:rPr lang="en-US" dirty="0">
                    <a:solidFill>
                      <a:srgbClr val="FF0000"/>
                    </a:solidFill>
                  </a:rPr>
                  <a:t>basis .</a:t>
                </a:r>
              </a:p>
              <a:p>
                <a:r>
                  <a:rPr lang="en-US" dirty="0"/>
                  <a:t> Then we prove the statement for </a:t>
                </a:r>
                <a14:m>
                  <m:oMath xmlns:m="http://schemas.openxmlformats.org/officeDocument/2006/math">
                    <m:r>
                      <a:rPr lang="en-US" i="1" dirty="0" smtClean="0">
                        <a:latin typeface="Cambria Math" charset="0"/>
                      </a:rPr>
                      <m:t>𝑛</m:t>
                    </m:r>
                    <m:r>
                      <a:rPr lang="en-US" b="0" i="1" dirty="0" smtClean="0">
                        <a:latin typeface="Cambria Math" charset="0"/>
                      </a:rPr>
                      <m:t>&gt;</m:t>
                    </m:r>
                    <m:r>
                      <a:rPr lang="en-US" i="1" dirty="0" smtClean="0">
                        <a:latin typeface="Cambria Math" charset="0"/>
                      </a:rPr>
                      <m:t> </m:t>
                    </m:r>
                    <m:sSub>
                      <m:sSubPr>
                        <m:ctrlPr>
                          <a:rPr lang="en-US" b="0" i="1" dirty="0" smtClean="0">
                            <a:latin typeface="Cambria Math" panose="02040503050406030204" pitchFamily="18" charset="0"/>
                            <a:ea typeface="Cambria Math" charset="0"/>
                            <a:cs typeface="Cambria Math" charset="0"/>
                          </a:rPr>
                        </m:ctrlPr>
                      </m:sSubPr>
                      <m:e>
                        <m:r>
                          <a:rPr lang="en-US" b="0" i="1" dirty="0" smtClean="0">
                            <a:latin typeface="Cambria Math" charset="0"/>
                            <a:ea typeface="Cambria Math" charset="0"/>
                            <a:cs typeface="Cambria Math" charset="0"/>
                          </a:rPr>
                          <m:t>𝑛</m:t>
                        </m:r>
                      </m:e>
                      <m:sub>
                        <m:r>
                          <a:rPr lang="en-US" b="0" i="1" dirty="0" smtClean="0">
                            <a:latin typeface="Cambria Math" charset="0"/>
                            <a:ea typeface="Cambria Math" charset="0"/>
                            <a:cs typeface="Cambria Math" charset="0"/>
                          </a:rPr>
                          <m:t>0</m:t>
                        </m:r>
                      </m:sub>
                    </m:sSub>
                  </m:oMath>
                </a14:m>
                <a:r>
                  <a:rPr lang="en-US" dirty="0"/>
                  <a:t>, assuming that it has already been proved for all values between </a:t>
                </a:r>
                <a14:m>
                  <m:oMath xmlns:m="http://schemas.openxmlformats.org/officeDocument/2006/math">
                    <m:sSub>
                      <m:sSubPr>
                        <m:ctrlPr>
                          <a:rPr lang="en-US" b="0" i="1" dirty="0" smtClean="0">
                            <a:latin typeface="Cambria Math" panose="02040503050406030204" pitchFamily="18" charset="0"/>
                            <a:ea typeface="Cambria Math" charset="0"/>
                            <a:cs typeface="Cambria Math" charset="0"/>
                          </a:rPr>
                        </m:ctrlPr>
                      </m:sSubPr>
                      <m:e>
                        <m:r>
                          <a:rPr lang="en-US" b="0" i="1" dirty="0" smtClean="0">
                            <a:latin typeface="Cambria Math" charset="0"/>
                            <a:ea typeface="Cambria Math" charset="0"/>
                            <a:cs typeface="Cambria Math" charset="0"/>
                          </a:rPr>
                          <m:t>𝑛</m:t>
                        </m:r>
                      </m:e>
                      <m:sub>
                        <m:r>
                          <a:rPr lang="en-US" b="0" i="1" dirty="0" smtClean="0">
                            <a:latin typeface="Cambria Math" charset="0"/>
                            <a:ea typeface="Cambria Math" charset="0"/>
                            <a:cs typeface="Cambria Math" charset="0"/>
                          </a:rPr>
                          <m:t>0</m:t>
                        </m:r>
                      </m:sub>
                    </m:sSub>
                  </m:oMath>
                </a14:m>
                <a:r>
                  <a:rPr lang="en-US" dirty="0"/>
                  <a:t>  and</a:t>
                </a:r>
                <a14:m>
                  <m:oMath xmlns:m="http://schemas.openxmlformats.org/officeDocument/2006/math">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𝑛</m:t>
                    </m:r>
                    <m:r>
                      <a:rPr lang="en-US" b="0" i="1" dirty="0" smtClean="0">
                        <a:latin typeface="Cambria Math" charset="0"/>
                        <a:ea typeface="Cambria Math" charset="0"/>
                        <a:cs typeface="Cambria Math" charset="0"/>
                      </a:rPr>
                      <m:t> −1</m:t>
                    </m:r>
                  </m:oMath>
                </a14:m>
                <a:r>
                  <a:rPr lang="en-US" dirty="0"/>
                  <a:t>, inclusive;</a:t>
                </a:r>
              </a:p>
              <a:p>
                <a:pPr marL="0" indent="0" algn="ctr">
                  <a:buNone/>
                </a:pPr>
                <a:r>
                  <a:rPr lang="en-US" b="1" i="1" dirty="0">
                    <a:solidFill>
                      <a:srgbClr val="FF0000"/>
                    </a:solidFill>
                  </a:rPr>
                  <a:t> this is called the induction </a:t>
                </a:r>
              </a:p>
              <a:p>
                <a:pPr marL="0" indent="0" algn="ctr">
                  <a:buNone/>
                </a:pPr>
                <a:endParaRPr lang="en-US" b="1" i="1" dirty="0">
                  <a:solidFill>
                    <a:srgbClr val="FF0000"/>
                  </a:solidFill>
                </a:endParaRPr>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62467"/>
                <a:ext cx="10515600" cy="5914496"/>
              </a:xfrm>
              <a:blipFill rotWithShape="0">
                <a:blip r:embed="rId2"/>
                <a:stretch>
                  <a:fillRect l="-1043" t="-1649" r="-58"/>
                </a:stretch>
              </a:blipFill>
            </p:spPr>
            <p:txBody>
              <a:bodyPr/>
              <a:lstStyle/>
              <a:p>
                <a:r>
                  <a:rPr lang="en-US">
                    <a:noFill/>
                  </a:rPr>
                  <a:t> </a:t>
                </a:r>
              </a:p>
            </p:txBody>
          </p:sp>
        </mc:Fallback>
      </mc:AlternateContent>
    </p:spTree>
    <p:extLst>
      <p:ext uri="{BB962C8B-B14F-4D97-AF65-F5344CB8AC3E}">
        <p14:creationId xmlns:p14="http://schemas.microsoft.com/office/powerpoint/2010/main" val="1451941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pPr marL="0" lvl="0" indent="0" algn="ctr">
              <a:lnSpc>
                <a:spcPct val="100000"/>
              </a:lnSpc>
              <a:spcBef>
                <a:spcPts val="0"/>
              </a:spcBef>
              <a:buNone/>
            </a:pPr>
            <a:r>
              <a:rPr lang="en-US" sz="4800" dirty="0"/>
              <a:t>Sequences </a:t>
            </a:r>
            <a:endParaRPr lang="en-US" dirty="0"/>
          </a:p>
        </p:txBody>
      </p:sp>
    </p:spTree>
    <p:extLst>
      <p:ext uri="{BB962C8B-B14F-4D97-AF65-F5344CB8AC3E}">
        <p14:creationId xmlns:p14="http://schemas.microsoft.com/office/powerpoint/2010/main" val="928160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normAutofit lnSpcReduction="10000"/>
          </a:bodyPr>
          <a:lstStyle/>
          <a:p>
            <a:r>
              <a:rPr lang="en-US" dirty="0"/>
              <a:t>Imagine that a person decides to count his ancestors. He has two parents, four grandparents, eight great-grandparents, and so forth, These numbers can be written in a row as</a:t>
            </a:r>
          </a:p>
          <a:p>
            <a:pPr marL="0" indent="0" algn="ctr">
              <a:buNone/>
            </a:pPr>
            <a:r>
              <a:rPr lang="is-IS" sz="4000" dirty="0"/>
              <a:t>2, 4, 8, 16, 32, 64, 128,...</a:t>
            </a:r>
          </a:p>
          <a:p>
            <a:pPr marL="0" indent="0" algn="ctr">
              <a:buNone/>
            </a:pPr>
            <a:endParaRPr lang="is-IS" sz="4000" dirty="0"/>
          </a:p>
          <a:p>
            <a:pPr marL="0" indent="0" algn="ctr">
              <a:buNone/>
            </a:pPr>
            <a:endParaRPr lang="is-IS" sz="4000" dirty="0"/>
          </a:p>
          <a:p>
            <a:pPr marL="0" indent="0" algn="ctr">
              <a:buNone/>
            </a:pPr>
            <a:endParaRPr lang="is-IS" sz="4000" dirty="0"/>
          </a:p>
          <a:p>
            <a:pPr marL="0" indent="0" algn="ctr">
              <a:buNone/>
            </a:pPr>
            <a:endParaRPr lang="is-IS" sz="4000" dirty="0"/>
          </a:p>
          <a:p>
            <a:pPr marL="0" indent="0" algn="ctr">
              <a:buNone/>
            </a:pPr>
            <a:endParaRPr lang="is-IS" sz="4000" dirty="0">
              <a:solidFill>
                <a:schemeClr val="accent1"/>
              </a:solidFill>
            </a:endParaRPr>
          </a:p>
          <a:p>
            <a:pPr marL="0" indent="0">
              <a:buNone/>
            </a:pPr>
            <a:r>
              <a:rPr lang="en-US" sz="2000" dirty="0">
                <a:solidFill>
                  <a:schemeClr val="accent1"/>
                </a:solidFill>
              </a:rPr>
              <a:t>The symbol “...” is called an ellipsis. It is shorthand for “and so forth.” To express the pattern of the numbers, suppose that each is labeled by an integer giving its position in the row.</a:t>
            </a:r>
          </a:p>
        </p:txBody>
      </p:sp>
      <p:pic>
        <p:nvPicPr>
          <p:cNvPr id="2" name="Picture 1"/>
          <p:cNvPicPr>
            <a:picLocks noChangeAspect="1"/>
          </p:cNvPicPr>
          <p:nvPr/>
        </p:nvPicPr>
        <p:blipFill>
          <a:blip r:embed="rId2"/>
          <a:stretch>
            <a:fillRect/>
          </a:stretch>
        </p:blipFill>
        <p:spPr>
          <a:xfrm>
            <a:off x="2635250" y="2516982"/>
            <a:ext cx="6921500" cy="838200"/>
          </a:xfrm>
          <a:prstGeom prst="rect">
            <a:avLst/>
          </a:prstGeom>
        </p:spPr>
      </p:pic>
    </p:spTree>
    <p:extLst>
      <p:ext uri="{BB962C8B-B14F-4D97-AF65-F5344CB8AC3E}">
        <p14:creationId xmlns:p14="http://schemas.microsoft.com/office/powerpoint/2010/main" val="266025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62467"/>
                <a:ext cx="10515600" cy="5914496"/>
              </a:xfrm>
            </p:spPr>
            <p:txBody>
              <a:bodyPr/>
              <a:lstStyle/>
              <a:p>
                <a:r>
                  <a:rPr lang="en-US" dirty="0"/>
                  <a:t>The number corresponding to position 1 is 2, which equals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2</m:t>
                        </m:r>
                      </m:e>
                      <m:sup>
                        <m:r>
                          <a:rPr lang="en-US" b="0" i="1" smtClean="0">
                            <a:latin typeface="Cambria Math" charset="0"/>
                          </a:rPr>
                          <m:t>1</m:t>
                        </m:r>
                      </m:sup>
                    </m:sSup>
                  </m:oMath>
                </a14:m>
                <a:r>
                  <a:rPr lang="en-US" dirty="0"/>
                  <a:t>. The number corresponding to position 2 is 4, which equals </a:t>
                </a:r>
                <a14:m>
                  <m:oMath xmlns:m="http://schemas.openxmlformats.org/officeDocument/2006/math">
                    <m:sSup>
                      <m:sSupPr>
                        <m:ctrlPr>
                          <a:rPr lang="en-US" i="1">
                            <a:latin typeface="Cambria Math" panose="02040503050406030204" pitchFamily="18" charset="0"/>
                          </a:rPr>
                        </m:ctrlPr>
                      </m:sSupPr>
                      <m:e>
                        <m:r>
                          <a:rPr lang="en-US" i="1">
                            <a:latin typeface="Cambria Math" charset="0"/>
                          </a:rPr>
                          <m:t>2</m:t>
                        </m:r>
                      </m:e>
                      <m:sup>
                        <m:r>
                          <a:rPr lang="en-US" b="0" i="1" smtClean="0">
                            <a:latin typeface="Cambria Math" charset="0"/>
                          </a:rPr>
                          <m:t>2</m:t>
                        </m:r>
                      </m:sup>
                    </m:sSup>
                  </m:oMath>
                </a14:m>
                <a:r>
                  <a:rPr lang="en-US" dirty="0"/>
                  <a:t>. For positions 3, 4, 5, 6, and 7, the corresponding numbers are 8, 16, 32, 64, and 128, which equal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2</m:t>
                        </m:r>
                      </m:e>
                      <m:sup>
                        <m:r>
                          <a:rPr lang="en-US" b="0" i="1" smtClean="0">
                            <a:latin typeface="Cambria Math" charset="0"/>
                          </a:rPr>
                          <m:t>3</m:t>
                        </m:r>
                      </m:sup>
                    </m:sSup>
                  </m:oMath>
                </a14:m>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2</m:t>
                        </m:r>
                      </m:e>
                      <m:sup>
                        <m:r>
                          <a:rPr lang="en-US" b="0" i="1" smtClean="0">
                            <a:latin typeface="Cambria Math" charset="0"/>
                          </a:rPr>
                          <m:t>4</m:t>
                        </m:r>
                      </m:sup>
                    </m:sSup>
                  </m:oMath>
                </a14:m>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2</m:t>
                        </m:r>
                      </m:e>
                      <m:sup>
                        <m:r>
                          <a:rPr lang="en-US" b="0" i="1" smtClean="0">
                            <a:latin typeface="Cambria Math" charset="0"/>
                          </a:rPr>
                          <m:t>5</m:t>
                        </m:r>
                      </m:sup>
                    </m:sSup>
                  </m:oMath>
                </a14:m>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2</m:t>
                        </m:r>
                      </m:e>
                      <m:sup>
                        <m:r>
                          <a:rPr lang="en-US" b="0" i="1" smtClean="0">
                            <a:latin typeface="Cambria Math" charset="0"/>
                          </a:rPr>
                          <m:t>6</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2</m:t>
                        </m:r>
                      </m:e>
                      <m:sup>
                        <m:r>
                          <a:rPr lang="en-US" b="0" i="1" smtClean="0">
                            <a:latin typeface="Cambria Math" charset="0"/>
                          </a:rPr>
                          <m:t>7</m:t>
                        </m:r>
                      </m:sup>
                    </m:sSup>
                  </m:oMath>
                </a14:m>
                <a:r>
                  <a:rPr lang="en-US" dirty="0"/>
                  <a:t>, respectively. </a:t>
                </a:r>
              </a:p>
              <a:p>
                <a:r>
                  <a:rPr lang="en-US" dirty="0"/>
                  <a:t>For a general value of </a:t>
                </a:r>
                <a14:m>
                  <m:oMath xmlns:m="http://schemas.openxmlformats.org/officeDocument/2006/math">
                    <m:r>
                      <a:rPr lang="en-US" i="1" dirty="0" smtClean="0">
                        <a:latin typeface="Cambria Math" charset="0"/>
                      </a:rPr>
                      <m:t>𝑘</m:t>
                    </m:r>
                  </m:oMath>
                </a14:m>
                <a:r>
                  <a:rPr lang="en-US" dirty="0"/>
                  <a:t>, let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charset="0"/>
                          </a:rPr>
                          <m:t>𝐴</m:t>
                        </m:r>
                      </m:e>
                      <m:sub>
                        <m:r>
                          <a:rPr lang="en-US" b="0" i="1" dirty="0" smtClean="0">
                            <a:latin typeface="Cambria Math" charset="0"/>
                          </a:rPr>
                          <m:t>𝑘</m:t>
                        </m:r>
                      </m:sub>
                    </m:sSub>
                  </m:oMath>
                </a14:m>
                <a:r>
                  <a:rPr lang="en-US" dirty="0"/>
                  <a:t> be the number of ancestors in the kth generation back. The pattern of computed values strongly suggests the following for each </a:t>
                </a:r>
                <a14:m>
                  <m:oMath xmlns:m="http://schemas.openxmlformats.org/officeDocument/2006/math">
                    <m:r>
                      <a:rPr lang="en-US" i="1" dirty="0" smtClean="0">
                        <a:latin typeface="Cambria Math" charset="0"/>
                      </a:rPr>
                      <m:t>𝑘</m:t>
                    </m:r>
                  </m:oMath>
                </a14:m>
                <a:r>
                  <a:rPr lang="en-US" dirty="0"/>
                  <a:t>:</a:t>
                </a:r>
              </a:p>
              <a:p>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charset="0"/>
                            </a:rPr>
                            <m:t>𝐴</m:t>
                          </m:r>
                        </m:e>
                        <m:sub>
                          <m:r>
                            <a:rPr lang="en-US" sz="4000" b="0" i="1" smtClean="0">
                              <a:latin typeface="Cambria Math" charset="0"/>
                            </a:rPr>
                            <m:t>𝑘</m:t>
                          </m:r>
                        </m:sub>
                      </m:sSub>
                      <m:r>
                        <a:rPr lang="mr-IN" sz="4000" i="1" smtClean="0">
                          <a:latin typeface="Cambria Math" charset="0"/>
                          <a:ea typeface="Cambria Math" charset="0"/>
                          <a:cs typeface="Cambria Math" charset="0"/>
                        </a:rPr>
                        <m:t>=</m:t>
                      </m:r>
                      <m:sSup>
                        <m:sSupPr>
                          <m:ctrlPr>
                            <a:rPr lang="mr-IN" sz="4000" i="1" smtClean="0">
                              <a:latin typeface="Cambria Math" panose="02040503050406030204" pitchFamily="18" charset="0"/>
                              <a:ea typeface="Cambria Math" charset="0"/>
                              <a:cs typeface="Cambria Math" charset="0"/>
                            </a:rPr>
                          </m:ctrlPr>
                        </m:sSupPr>
                        <m:e>
                          <m:r>
                            <a:rPr lang="en-US" sz="4000" b="0" i="1" smtClean="0">
                              <a:latin typeface="Cambria Math" charset="0"/>
                              <a:ea typeface="Cambria Math" charset="0"/>
                              <a:cs typeface="Cambria Math" charset="0"/>
                            </a:rPr>
                            <m:t>2</m:t>
                          </m:r>
                        </m:e>
                        <m:sup>
                          <m:r>
                            <a:rPr lang="en-US" sz="4000" b="0" i="1" smtClean="0">
                              <a:latin typeface="Cambria Math" charset="0"/>
                              <a:ea typeface="Cambria Math" charset="0"/>
                              <a:cs typeface="Cambria Math" charset="0"/>
                            </a:rPr>
                            <m:t>𝐾</m:t>
                          </m:r>
                        </m:sup>
                      </m:sSup>
                    </m:oMath>
                  </m:oMathPara>
                </a14:m>
                <a:endParaRPr lang="en-US" sz="4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62467"/>
                <a:ext cx="10515600" cy="5914496"/>
              </a:xfrm>
              <a:blipFill rotWithShape="0">
                <a:blip r:embed="rId2"/>
                <a:stretch>
                  <a:fillRect l="-1043" t="-1649" r="-464"/>
                </a:stretch>
              </a:blipFill>
            </p:spPr>
            <p:txBody>
              <a:bodyPr/>
              <a:lstStyle/>
              <a:p>
                <a:r>
                  <a:rPr lang="en-US">
                    <a:noFill/>
                  </a:rPr>
                  <a:t> </a:t>
                </a:r>
              </a:p>
            </p:txBody>
          </p:sp>
        </mc:Fallback>
      </mc:AlternateContent>
    </p:spTree>
    <p:extLst>
      <p:ext uri="{BB962C8B-B14F-4D97-AF65-F5344CB8AC3E}">
        <p14:creationId xmlns:p14="http://schemas.microsoft.com/office/powerpoint/2010/main" val="35911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62467"/>
                <a:ext cx="10515600" cy="5914496"/>
              </a:xfrm>
            </p:spPr>
            <p:txBody>
              <a:bodyPr/>
              <a:lstStyle/>
              <a:p>
                <a:endParaRPr lang="en-US" dirty="0"/>
              </a:p>
              <a:p>
                <a:endParaRPr lang="en-US" dirty="0"/>
              </a:p>
              <a:p>
                <a:endParaRPr lang="en-US" dirty="0"/>
              </a:p>
              <a:p>
                <a:endParaRPr lang="en-US" dirty="0"/>
              </a:p>
              <a:p>
                <a:r>
                  <a:rPr lang="en-US" dirty="0"/>
                  <a:t>We typically represent a sequence as a set of elements written in a row. In the sequence denoted </a:t>
                </a:r>
              </a:p>
              <a:p>
                <a:endParaRPr lang="en-US" dirty="0"/>
              </a:p>
              <a:p>
                <a:pPr marL="0" indent="0" algn="ctr">
                  <a:buNone/>
                </a:pPr>
                <a14:m>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charset="0"/>
                          </a:rPr>
                          <m:t>𝑎</m:t>
                        </m:r>
                      </m:e>
                      <m:sub>
                        <m:r>
                          <a:rPr lang="en-US" sz="4000" b="0" i="1" smtClean="0">
                            <a:latin typeface="Cambria Math" charset="0"/>
                          </a:rPr>
                          <m:t>𝑚</m:t>
                        </m:r>
                      </m:sub>
                    </m:sSub>
                    <m:r>
                      <a:rPr lang="en-US" sz="4000" b="0" i="1" smtClean="0">
                        <a:latin typeface="Cambria Math" charset="0"/>
                      </a:rPr>
                      <m:t>,</m:t>
                    </m:r>
                  </m:oMath>
                </a14:m>
                <a:r>
                  <a:rPr lang="en-US" sz="4000" dirty="0"/>
                  <a:t> </a:t>
                </a:r>
                <a14:m>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charset="0"/>
                          </a:rPr>
                          <m:t>𝑎</m:t>
                        </m:r>
                      </m:e>
                      <m:sub>
                        <m:r>
                          <a:rPr lang="en-US" sz="4000" b="0" i="1" smtClean="0">
                            <a:latin typeface="Cambria Math" charset="0"/>
                          </a:rPr>
                          <m:t>𝑚</m:t>
                        </m:r>
                        <m:r>
                          <a:rPr lang="en-US" sz="4000" b="0" i="1" smtClean="0">
                            <a:latin typeface="Cambria Math" charset="0"/>
                          </a:rPr>
                          <m:t>+1</m:t>
                        </m:r>
                      </m:sub>
                    </m:sSub>
                    <m:r>
                      <a:rPr lang="en-US" sz="4000" b="0" i="1" smtClean="0">
                        <a:latin typeface="Cambria Math" charset="0"/>
                      </a:rPr>
                      <m:t>,</m:t>
                    </m:r>
                    <m:sSub>
                      <m:sSubPr>
                        <m:ctrlPr>
                          <a:rPr lang="en-US" sz="4000" i="1" smtClean="0">
                            <a:latin typeface="Cambria Math" panose="02040503050406030204" pitchFamily="18" charset="0"/>
                          </a:rPr>
                        </m:ctrlPr>
                      </m:sSubPr>
                      <m:e>
                        <m:r>
                          <a:rPr lang="en-US" sz="4000" b="0" i="1" smtClean="0">
                            <a:latin typeface="Cambria Math" charset="0"/>
                          </a:rPr>
                          <m:t>𝑎</m:t>
                        </m:r>
                      </m:e>
                      <m:sub>
                        <m:r>
                          <a:rPr lang="en-US" sz="4000" b="0" i="1" smtClean="0">
                            <a:latin typeface="Cambria Math" charset="0"/>
                          </a:rPr>
                          <m:t>𝑚</m:t>
                        </m:r>
                        <m:r>
                          <a:rPr lang="en-US" sz="4000" b="0" i="1" smtClean="0">
                            <a:latin typeface="Cambria Math" charset="0"/>
                          </a:rPr>
                          <m:t>+2</m:t>
                        </m:r>
                      </m:sub>
                    </m:sSub>
                    <m:r>
                      <a:rPr lang="en-US" sz="4000" b="0" i="1" smtClean="0">
                        <a:latin typeface="Cambria Math" charset="0"/>
                      </a:rPr>
                      <m:t>,…,</m:t>
                    </m:r>
                    <m:sSub>
                      <m:sSubPr>
                        <m:ctrlPr>
                          <a:rPr lang="en-US" sz="4000" i="1" smtClean="0">
                            <a:latin typeface="Cambria Math" panose="02040503050406030204" pitchFamily="18" charset="0"/>
                          </a:rPr>
                        </m:ctrlPr>
                      </m:sSubPr>
                      <m:e>
                        <m:r>
                          <a:rPr lang="en-US" sz="4000" b="0" i="1" smtClean="0">
                            <a:latin typeface="Cambria Math" charset="0"/>
                          </a:rPr>
                          <m:t>𝑎</m:t>
                        </m:r>
                      </m:e>
                      <m:sub>
                        <m:r>
                          <a:rPr lang="en-US" sz="4000" b="0" i="1" smtClean="0">
                            <a:latin typeface="Cambria Math" charset="0"/>
                          </a:rPr>
                          <m:t>𝑛</m:t>
                        </m:r>
                      </m:sub>
                    </m:sSub>
                  </m:oMath>
                </a14:m>
                <a:endParaRPr lang="en-US" dirty="0"/>
              </a:p>
              <a:p>
                <a:pPr marL="0" indent="0" algn="ctr">
                  <a:buNone/>
                </a:pPr>
                <a:endParaRPr lang="en-US" dirty="0"/>
              </a:p>
              <a:p>
                <a:pPr marL="0" indent="0" algn="ctr">
                  <a:buNone/>
                </a:pPr>
                <a:endParaRPr lang="en-US" dirty="0"/>
              </a:p>
              <a:p>
                <a:pPr marL="0" indent="0">
                  <a:buNone/>
                </a:pPr>
                <a:r>
                  <a:rPr lang="en-US" sz="2000" dirty="0">
                    <a:solidFill>
                      <a:schemeClr val="accent1"/>
                    </a:solidFill>
                  </a:rPr>
                  <a:t>In </a:t>
                </a:r>
                <a14:m>
                  <m:oMath xmlns:m="http://schemas.openxmlformats.org/officeDocument/2006/math">
                    <m:sSub>
                      <m:sSubPr>
                        <m:ctrlPr>
                          <a:rPr lang="en-US" sz="2000" i="1">
                            <a:solidFill>
                              <a:schemeClr val="accent1"/>
                            </a:solidFill>
                            <a:latin typeface="Cambria Math" panose="02040503050406030204" pitchFamily="18" charset="0"/>
                          </a:rPr>
                        </m:ctrlPr>
                      </m:sSubPr>
                      <m:e>
                        <m:r>
                          <a:rPr lang="en-US" sz="2000" i="1">
                            <a:solidFill>
                              <a:schemeClr val="accent1"/>
                            </a:solidFill>
                            <a:latin typeface="Cambria Math" charset="0"/>
                          </a:rPr>
                          <m:t>𝑎</m:t>
                        </m:r>
                      </m:e>
                      <m:sub>
                        <m:r>
                          <a:rPr lang="en-US" sz="2000" i="1">
                            <a:solidFill>
                              <a:schemeClr val="accent1"/>
                            </a:solidFill>
                            <a:latin typeface="Cambria Math" charset="0"/>
                          </a:rPr>
                          <m:t>𝑘</m:t>
                        </m:r>
                      </m:sub>
                    </m:sSub>
                  </m:oMath>
                </a14:m>
                <a:r>
                  <a:rPr lang="en-US" sz="2000" dirty="0">
                    <a:solidFill>
                      <a:schemeClr val="accent1"/>
                    </a:solidFill>
                  </a:rPr>
                  <a:t> read a sub k and the k in </a:t>
                </a:r>
                <a14:m>
                  <m:oMath xmlns:m="http://schemas.openxmlformats.org/officeDocument/2006/math">
                    <m:sSub>
                      <m:sSubPr>
                        <m:ctrlPr>
                          <a:rPr lang="en-US" sz="2000" i="1">
                            <a:solidFill>
                              <a:schemeClr val="accent1"/>
                            </a:solidFill>
                            <a:latin typeface="Cambria Math" panose="02040503050406030204" pitchFamily="18" charset="0"/>
                          </a:rPr>
                        </m:ctrlPr>
                      </m:sSubPr>
                      <m:e>
                        <m:r>
                          <a:rPr lang="en-US" sz="2000" i="1">
                            <a:solidFill>
                              <a:schemeClr val="accent1"/>
                            </a:solidFill>
                            <a:latin typeface="Cambria Math" charset="0"/>
                          </a:rPr>
                          <m:t>𝑎</m:t>
                        </m:r>
                      </m:e>
                      <m:sub>
                        <m:r>
                          <a:rPr lang="en-US" sz="2000" i="1">
                            <a:solidFill>
                              <a:schemeClr val="accent1"/>
                            </a:solidFill>
                            <a:latin typeface="Cambria Math" charset="0"/>
                          </a:rPr>
                          <m:t>𝑘</m:t>
                        </m:r>
                      </m:sub>
                    </m:sSub>
                  </m:oMath>
                </a14:m>
                <a:r>
                  <a:rPr lang="en-US" sz="2000" dirty="0">
                    <a:solidFill>
                      <a:schemeClr val="accent1"/>
                    </a:solidFill>
                  </a:rPr>
                  <a:t> is the index ,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𝑎</m:t>
                        </m:r>
                      </m:e>
                      <m:sub>
                        <m:r>
                          <a:rPr lang="en-US" sz="2000" b="0" i="1" smtClean="0">
                            <a:latin typeface="Cambria Math" charset="0"/>
                          </a:rPr>
                          <m:t>𝑚</m:t>
                        </m:r>
                      </m:sub>
                    </m:sSub>
                    <m:r>
                      <a:rPr lang="en-US" sz="2000" b="0" i="1" smtClean="0">
                        <a:latin typeface="Cambria Math" charset="0"/>
                      </a:rPr>
                      <m:t>,</m:t>
                    </m:r>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𝑎</m:t>
                        </m:r>
                      </m:e>
                      <m:sub>
                        <m:r>
                          <a:rPr lang="en-US" sz="2000" b="0" i="1" smtClean="0">
                            <a:latin typeface="Cambria Math" charset="0"/>
                          </a:rPr>
                          <m:t>𝑚</m:t>
                        </m:r>
                        <m:r>
                          <a:rPr lang="en-US" sz="2000" b="0" i="1" smtClean="0">
                            <a:latin typeface="Cambria Math" charset="0"/>
                          </a:rPr>
                          <m:t>+1</m:t>
                        </m:r>
                      </m:sub>
                    </m:sSub>
                    <m:r>
                      <a:rPr lang="en-US" sz="2000" b="0" i="1" smtClean="0">
                        <a:latin typeface="Cambria Math" charset="0"/>
                      </a:rPr>
                      <m:t>,</m:t>
                    </m:r>
                    <m:sSub>
                      <m:sSubPr>
                        <m:ctrlPr>
                          <a:rPr lang="en-US" sz="2000" i="1" smtClean="0">
                            <a:latin typeface="Cambria Math" panose="02040503050406030204" pitchFamily="18" charset="0"/>
                          </a:rPr>
                        </m:ctrlPr>
                      </m:sSubPr>
                      <m:e>
                        <m:r>
                          <a:rPr lang="en-US" sz="2000" b="0" i="1" smtClean="0">
                            <a:latin typeface="Cambria Math" charset="0"/>
                          </a:rPr>
                          <m:t>𝑎</m:t>
                        </m:r>
                      </m:e>
                      <m:sub>
                        <m:r>
                          <a:rPr lang="en-US" sz="2000" b="0" i="1" smtClean="0">
                            <a:latin typeface="Cambria Math" charset="0"/>
                          </a:rPr>
                          <m:t>𝑚</m:t>
                        </m:r>
                        <m:r>
                          <a:rPr lang="en-US" sz="2000" b="0" i="1" smtClean="0">
                            <a:latin typeface="Cambria Math" charset="0"/>
                          </a:rPr>
                          <m:t>+2</m:t>
                        </m:r>
                      </m:sub>
                    </m:sSub>
                    <m:r>
                      <a:rPr lang="en-US" sz="2000" b="0" i="1" smtClean="0">
                        <a:latin typeface="Cambria Math" charset="0"/>
                      </a:rPr>
                      <m:t>,</m:t>
                    </m:r>
                  </m:oMath>
                </a14:m>
                <a:r>
                  <a:rPr lang="en-US" sz="2000" dirty="0">
                    <a:solidFill>
                      <a:schemeClr val="accent1"/>
                    </a:solidFill>
                  </a:rPr>
                  <a:t> ... Donates an infinite sequence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62467"/>
                <a:ext cx="10515600" cy="5914496"/>
              </a:xfrm>
              <a:blipFill rotWithShape="0">
                <a:blip r:embed="rId2"/>
                <a:stretch>
                  <a:fillRect l="-104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917700" y="328083"/>
            <a:ext cx="8356600" cy="1206500"/>
          </a:xfrm>
          <a:prstGeom prst="rect">
            <a:avLst/>
          </a:prstGeom>
        </p:spPr>
      </p:pic>
    </p:spTree>
    <p:extLst>
      <p:ext uri="{BB962C8B-B14F-4D97-AF65-F5344CB8AC3E}">
        <p14:creationId xmlns:p14="http://schemas.microsoft.com/office/powerpoint/2010/main" val="117709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pPr marL="0" indent="0">
              <a:buNone/>
            </a:pPr>
            <a:r>
              <a:rPr lang="en-US" dirty="0">
                <a:solidFill>
                  <a:schemeClr val="accent1"/>
                </a:solidFill>
              </a:rPr>
              <a:t>Finding Terms of Sequences Given by Explicit Formulas</a:t>
            </a:r>
          </a:p>
          <a:p>
            <a:pPr marL="0" indent="0">
              <a:buNone/>
            </a:pPr>
            <a:endParaRPr lang="en-US" dirty="0">
              <a:solidFill>
                <a:schemeClr val="accent1"/>
              </a:solidFill>
            </a:endParaRPr>
          </a:p>
        </p:txBody>
      </p:sp>
      <p:pic>
        <p:nvPicPr>
          <p:cNvPr id="2" name="Picture 1"/>
          <p:cNvPicPr>
            <a:picLocks noChangeAspect="1"/>
          </p:cNvPicPr>
          <p:nvPr/>
        </p:nvPicPr>
        <p:blipFill>
          <a:blip r:embed="rId2"/>
          <a:stretch>
            <a:fillRect/>
          </a:stretch>
        </p:blipFill>
        <p:spPr>
          <a:xfrm>
            <a:off x="186267" y="842315"/>
            <a:ext cx="7670800" cy="5693951"/>
          </a:xfrm>
          <a:prstGeom prst="rect">
            <a:avLst/>
          </a:prstGeom>
        </p:spPr>
      </p:pic>
      <p:sp>
        <p:nvSpPr>
          <p:cNvPr id="4" name="Double Brace 3"/>
          <p:cNvSpPr/>
          <p:nvPr/>
        </p:nvSpPr>
        <p:spPr>
          <a:xfrm>
            <a:off x="7773895" y="1362137"/>
            <a:ext cx="2726267" cy="168724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Can you compute the first five terms recursively? </a:t>
            </a:r>
          </a:p>
        </p:txBody>
      </p:sp>
      <p:pic>
        <p:nvPicPr>
          <p:cNvPr id="6" name="Picture 5"/>
          <p:cNvPicPr>
            <a:picLocks noChangeAspect="1"/>
          </p:cNvPicPr>
          <p:nvPr/>
        </p:nvPicPr>
        <p:blipFill>
          <a:blip r:embed="rId3"/>
          <a:stretch>
            <a:fillRect/>
          </a:stretch>
        </p:blipFill>
        <p:spPr>
          <a:xfrm>
            <a:off x="6776185" y="3352800"/>
            <a:ext cx="4724785" cy="1395506"/>
          </a:xfrm>
          <a:prstGeom prst="rect">
            <a:avLst/>
          </a:prstGeom>
        </p:spPr>
      </p:pic>
    </p:spTree>
    <p:extLst>
      <p:ext uri="{BB962C8B-B14F-4D97-AF65-F5344CB8AC3E}">
        <p14:creationId xmlns:p14="http://schemas.microsoft.com/office/powerpoint/2010/main" val="506774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normAutofit lnSpcReduction="10000"/>
          </a:bodyPr>
          <a:lstStyle/>
          <a:p>
            <a:pPr marL="0" indent="0">
              <a:buNone/>
            </a:pPr>
            <a:r>
              <a:rPr lang="en-US" dirty="0">
                <a:solidFill>
                  <a:schemeClr val="accent1"/>
                </a:solidFill>
              </a:rPr>
              <a:t>An Alternative Sequence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sz="1700" dirty="0">
                <a:solidFill>
                  <a:schemeClr val="accent1"/>
                </a:solidFill>
              </a:rPr>
              <a:t>Thus the first six terms are 1, −1, 1, −1, 1, −1, even powers of −1 equal 1 and odd powers of −1 equal −1. It follows that the sequence exchanges endlessly between 1 and −1.</a:t>
            </a:r>
          </a:p>
          <a:p>
            <a:endParaRPr lang="en-US" dirty="0"/>
          </a:p>
          <a:p>
            <a:endParaRPr lang="en-US" dirty="0"/>
          </a:p>
        </p:txBody>
      </p:sp>
      <p:pic>
        <p:nvPicPr>
          <p:cNvPr id="2" name="Picture 1"/>
          <p:cNvPicPr>
            <a:picLocks noChangeAspect="1"/>
          </p:cNvPicPr>
          <p:nvPr/>
        </p:nvPicPr>
        <p:blipFill>
          <a:blip r:embed="rId2"/>
          <a:stretch>
            <a:fillRect/>
          </a:stretch>
        </p:blipFill>
        <p:spPr>
          <a:xfrm>
            <a:off x="838200" y="1166283"/>
            <a:ext cx="6790267" cy="2614045"/>
          </a:xfrm>
          <a:prstGeom prst="rect">
            <a:avLst/>
          </a:prstGeom>
        </p:spPr>
      </p:pic>
      <p:sp>
        <p:nvSpPr>
          <p:cNvPr id="4" name="Double Brace 3"/>
          <p:cNvSpPr/>
          <p:nvPr/>
        </p:nvSpPr>
        <p:spPr>
          <a:xfrm>
            <a:off x="7367494" y="1368558"/>
            <a:ext cx="2726267" cy="168724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Can you compute the first six terms recursively? </a:t>
            </a:r>
          </a:p>
        </p:txBody>
      </p:sp>
      <p:pic>
        <p:nvPicPr>
          <p:cNvPr id="5" name="Picture 4"/>
          <p:cNvPicPr>
            <a:picLocks noChangeAspect="1"/>
          </p:cNvPicPr>
          <p:nvPr/>
        </p:nvPicPr>
        <p:blipFill>
          <a:blip r:embed="rId3"/>
          <a:stretch>
            <a:fillRect/>
          </a:stretch>
        </p:blipFill>
        <p:spPr>
          <a:xfrm>
            <a:off x="6584327" y="3258081"/>
            <a:ext cx="4292600" cy="1841500"/>
          </a:xfrm>
          <a:prstGeom prst="rect">
            <a:avLst/>
          </a:prstGeom>
        </p:spPr>
      </p:pic>
    </p:spTree>
    <p:extLst>
      <p:ext uri="{BB962C8B-B14F-4D97-AF65-F5344CB8AC3E}">
        <p14:creationId xmlns:p14="http://schemas.microsoft.com/office/powerpoint/2010/main" val="1281896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pPr marL="0" indent="0">
              <a:buNone/>
            </a:pPr>
            <a:r>
              <a:rPr lang="en-US" dirty="0">
                <a:solidFill>
                  <a:schemeClr val="accent1"/>
                </a:solidFill>
              </a:rPr>
              <a:t>Finding an Explicit Formula to Fit Given Initial Terms</a:t>
            </a:r>
          </a:p>
          <a:p>
            <a:pPr marL="0" indent="0">
              <a:buNone/>
            </a:pPr>
            <a:endParaRPr lang="en-US" dirty="0">
              <a:solidFill>
                <a:schemeClr val="accent1"/>
              </a:solidFill>
            </a:endParaRPr>
          </a:p>
          <a:p>
            <a:pPr marL="0" indent="0">
              <a:buNone/>
            </a:pPr>
            <a:r>
              <a:rPr lang="en-US" dirty="0"/>
              <a:t>Find an explicit formula for a sequence that has the following initial terms: </a:t>
            </a:r>
          </a:p>
          <a:p>
            <a:pPr marL="0" indent="0">
              <a:buNone/>
            </a:pPr>
            <a:endParaRPr lang="en-US" dirty="0"/>
          </a:p>
          <a:p>
            <a:pPr marL="0" indent="0">
              <a:buNone/>
            </a:pPr>
            <a:endParaRPr lang="en-US" dirty="0"/>
          </a:p>
        </p:txBody>
      </p:sp>
      <p:pic>
        <p:nvPicPr>
          <p:cNvPr id="2" name="Picture 1"/>
          <p:cNvPicPr>
            <a:picLocks noChangeAspect="1"/>
          </p:cNvPicPr>
          <p:nvPr/>
        </p:nvPicPr>
        <p:blipFill>
          <a:blip r:embed="rId2"/>
          <a:stretch>
            <a:fillRect/>
          </a:stretch>
        </p:blipFill>
        <p:spPr>
          <a:xfrm>
            <a:off x="3962400" y="2432050"/>
            <a:ext cx="4267200" cy="723900"/>
          </a:xfrm>
          <a:prstGeom prst="rect">
            <a:avLst/>
          </a:prstGeom>
        </p:spPr>
      </p:pic>
      <p:sp>
        <p:nvSpPr>
          <p:cNvPr id="4" name="Double Brace 3"/>
          <p:cNvSpPr/>
          <p:nvPr/>
        </p:nvSpPr>
        <p:spPr>
          <a:xfrm>
            <a:off x="4123266" y="3682998"/>
            <a:ext cx="3953934" cy="1955801"/>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Don’t think about writing code to solve this problem you need to find the formula??</a:t>
            </a:r>
          </a:p>
        </p:txBody>
      </p:sp>
    </p:spTree>
    <p:extLst>
      <p:ext uri="{BB962C8B-B14F-4D97-AF65-F5344CB8AC3E}">
        <p14:creationId xmlns:p14="http://schemas.microsoft.com/office/powerpoint/2010/main" val="1285117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pPr marL="0" indent="0">
              <a:buNone/>
            </a:pPr>
            <a:endParaRPr lang="en-US" dirty="0">
              <a:solidFill>
                <a:schemeClr val="accent1"/>
              </a:solidFill>
            </a:endParaRPr>
          </a:p>
          <a:p>
            <a:pPr marL="0" indent="0">
              <a:buNone/>
            </a:pPr>
            <a:endParaRPr lang="en-US" dirty="0">
              <a:solidFill>
                <a:schemeClr val="accent1"/>
              </a:solidFill>
            </a:endParaRPr>
          </a:p>
        </p:txBody>
      </p:sp>
      <p:pic>
        <p:nvPicPr>
          <p:cNvPr id="2" name="Picture 1"/>
          <p:cNvPicPr>
            <a:picLocks noChangeAspect="1"/>
          </p:cNvPicPr>
          <p:nvPr/>
        </p:nvPicPr>
        <p:blipFill>
          <a:blip r:embed="rId2"/>
          <a:stretch>
            <a:fillRect/>
          </a:stretch>
        </p:blipFill>
        <p:spPr>
          <a:xfrm>
            <a:off x="1736725" y="510513"/>
            <a:ext cx="8718550" cy="5666450"/>
          </a:xfrm>
          <a:prstGeom prst="rect">
            <a:avLst/>
          </a:prstGeom>
        </p:spPr>
      </p:pic>
    </p:spTree>
    <p:extLst>
      <p:ext uri="{BB962C8B-B14F-4D97-AF65-F5344CB8AC3E}">
        <p14:creationId xmlns:p14="http://schemas.microsoft.com/office/powerpoint/2010/main" val="1720734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62467"/>
                <a:ext cx="10515600" cy="5914496"/>
              </a:xfrm>
            </p:spPr>
            <p:txBody>
              <a:bodyPr/>
              <a:lstStyle/>
              <a:p>
                <a:pPr marL="0" indent="0">
                  <a:lnSpc>
                    <a:spcPct val="100000"/>
                  </a:lnSpc>
                  <a:spcBef>
                    <a:spcPts val="0"/>
                  </a:spcBef>
                  <a:buNone/>
                </a:pPr>
                <a:r>
                  <a:rPr lang="en-US" dirty="0">
                    <a:solidFill>
                      <a:schemeClr val="accent1"/>
                    </a:solidFill>
                  </a:rPr>
                  <a:t>LINES IN THE PLANE</a:t>
                </a:r>
              </a:p>
              <a:p>
                <a:r>
                  <a:rPr lang="en-US" dirty="0"/>
                  <a:t> Our second sample problem has a more geometric flavor: How many slices of pizza can a person obtain by making </a:t>
                </a:r>
                <a14:m>
                  <m:oMath xmlns:m="http://schemas.openxmlformats.org/officeDocument/2006/math">
                    <m:r>
                      <a:rPr lang="en-US" i="1" dirty="0" smtClean="0">
                        <a:latin typeface="Cambria Math" charset="0"/>
                      </a:rPr>
                      <m:t>𝑛</m:t>
                    </m:r>
                  </m:oMath>
                </a14:m>
                <a:r>
                  <a:rPr lang="en-US" dirty="0"/>
                  <a:t>  straight cuts with a pizza knife? Or, more academically: What is the maximum number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charset="0"/>
                          </a:rPr>
                          <m:t>𝐿</m:t>
                        </m:r>
                      </m:e>
                      <m:sub>
                        <m:r>
                          <a:rPr lang="en-US" b="0" i="1" dirty="0" smtClean="0">
                            <a:latin typeface="Cambria Math" charset="0"/>
                          </a:rPr>
                          <m:t>𝑛</m:t>
                        </m:r>
                      </m:sub>
                    </m:sSub>
                  </m:oMath>
                </a14:m>
                <a:r>
                  <a:rPr lang="en-US" dirty="0"/>
                  <a:t>  of regions  defined by n  lines in the plane?</a:t>
                </a:r>
              </a:p>
              <a:p>
                <a:r>
                  <a:rPr lang="en-US" dirty="0"/>
                  <a:t> Again we start by looking at small cases, remembering to begin with the smallest of all.</a:t>
                </a:r>
              </a:p>
              <a:p>
                <a:endParaRPr lang="en-US" dirty="0"/>
              </a:p>
              <a:p>
                <a:endParaRPr lang="en-US" dirty="0"/>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62467"/>
                <a:ext cx="10515600" cy="5914496"/>
              </a:xfrm>
              <a:blipFill rotWithShape="0">
                <a:blip r:embed="rId2"/>
                <a:stretch>
                  <a:fillRect l="-1217" t="-928" r="-870"/>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4078817" y="3704167"/>
            <a:ext cx="6597649" cy="2195196"/>
          </a:xfrm>
          <a:prstGeom prst="rect">
            <a:avLst/>
          </a:prstGeom>
        </p:spPr>
      </p:pic>
      <mc:AlternateContent xmlns:mc="http://schemas.openxmlformats.org/markup-compatibility/2006" xmlns:a14="http://schemas.microsoft.com/office/drawing/2010/main">
        <mc:Choice Requires="a14">
          <p:sp>
            <p:nvSpPr>
              <p:cNvPr id="4" name="Right Arrow 3"/>
              <p:cNvSpPr/>
              <p:nvPr/>
            </p:nvSpPr>
            <p:spPr>
              <a:xfrm>
                <a:off x="592667" y="3639671"/>
                <a:ext cx="3107266" cy="2422462"/>
              </a:xfrm>
              <a:prstGeom prst="righ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65000"/>
                        <a:lumOff val="35000"/>
                      </a:schemeClr>
                    </a:solidFill>
                  </a:rPr>
                  <a:t> Sure, we think, </a:t>
                </a:r>
                <a14:m>
                  <m:oMath xmlns:m="http://schemas.openxmlformats.org/officeDocument/2006/math">
                    <m:sSub>
                      <m:sSubPr>
                        <m:ctrlPr>
                          <a:rPr lang="en-US" i="1" dirty="0" smtClean="0">
                            <a:solidFill>
                              <a:schemeClr val="tx1">
                                <a:lumMod val="65000"/>
                                <a:lumOff val="35000"/>
                              </a:schemeClr>
                            </a:solidFill>
                            <a:latin typeface="Cambria Math" panose="02040503050406030204" pitchFamily="18" charset="0"/>
                          </a:rPr>
                        </m:ctrlPr>
                      </m:sSubPr>
                      <m:e>
                        <m:r>
                          <a:rPr lang="en-US" b="0" i="1" dirty="0" smtClean="0">
                            <a:solidFill>
                              <a:schemeClr val="tx1">
                                <a:lumMod val="65000"/>
                                <a:lumOff val="35000"/>
                              </a:schemeClr>
                            </a:solidFill>
                            <a:latin typeface="Cambria Math" charset="0"/>
                          </a:rPr>
                          <m:t>𝐿</m:t>
                        </m:r>
                      </m:e>
                      <m:sub>
                        <m:r>
                          <a:rPr lang="en-US" b="0" i="1" dirty="0" smtClean="0">
                            <a:solidFill>
                              <a:schemeClr val="tx1">
                                <a:lumMod val="65000"/>
                                <a:lumOff val="35000"/>
                              </a:schemeClr>
                            </a:solidFill>
                            <a:latin typeface="Cambria Math" charset="0"/>
                          </a:rPr>
                          <m:t>𝑛</m:t>
                        </m:r>
                      </m:sub>
                    </m:sSub>
                  </m:oMath>
                </a14:m>
                <a:r>
                  <a:rPr lang="en-US" dirty="0">
                    <a:solidFill>
                      <a:schemeClr val="tx1">
                        <a:lumMod val="65000"/>
                        <a:lumOff val="35000"/>
                      </a:schemeClr>
                    </a:solidFill>
                  </a:rPr>
                  <a:t> = </a:t>
                </a:r>
                <a14:m>
                  <m:oMath xmlns:m="http://schemas.openxmlformats.org/officeDocument/2006/math">
                    <m:sSup>
                      <m:sSupPr>
                        <m:ctrlPr>
                          <a:rPr lang="en-US" i="1" smtClean="0">
                            <a:solidFill>
                              <a:schemeClr val="tx1">
                                <a:lumMod val="65000"/>
                                <a:lumOff val="35000"/>
                              </a:schemeClr>
                            </a:solidFill>
                            <a:latin typeface="Cambria Math" panose="02040503050406030204" pitchFamily="18" charset="0"/>
                          </a:rPr>
                        </m:ctrlPr>
                      </m:sSupPr>
                      <m:e>
                        <m:r>
                          <a:rPr lang="en-US" b="0" i="1" smtClean="0">
                            <a:solidFill>
                              <a:schemeClr val="tx1">
                                <a:lumMod val="65000"/>
                                <a:lumOff val="35000"/>
                              </a:schemeClr>
                            </a:solidFill>
                            <a:latin typeface="Cambria Math" charset="0"/>
                          </a:rPr>
                          <m:t>2</m:t>
                        </m:r>
                      </m:e>
                      <m:sup>
                        <m:r>
                          <a:rPr lang="en-US" b="0" i="1" smtClean="0">
                            <a:solidFill>
                              <a:schemeClr val="tx1">
                                <a:lumMod val="65000"/>
                                <a:lumOff val="35000"/>
                              </a:schemeClr>
                            </a:solidFill>
                            <a:latin typeface="Cambria Math" charset="0"/>
                          </a:rPr>
                          <m:t>𝑛</m:t>
                        </m:r>
                      </m:sup>
                    </m:sSup>
                  </m:oMath>
                </a14:m>
                <a:r>
                  <a:rPr lang="en-US" dirty="0">
                    <a:solidFill>
                      <a:schemeClr val="tx1">
                        <a:lumMod val="65000"/>
                        <a:lumOff val="35000"/>
                      </a:schemeClr>
                    </a:solidFill>
                  </a:rPr>
                  <a:t>; of course!</a:t>
                </a:r>
              </a:p>
            </p:txBody>
          </p:sp>
        </mc:Choice>
        <mc:Fallback xmlns="">
          <p:sp>
            <p:nvSpPr>
              <p:cNvPr id="4" name="Right Arrow 3"/>
              <p:cNvSpPr>
                <a:spLocks noRot="1" noChangeAspect="1" noMove="1" noResize="1" noEditPoints="1" noAdjustHandles="1" noChangeArrowheads="1" noChangeShapeType="1" noTextEdit="1"/>
              </p:cNvSpPr>
              <p:nvPr/>
            </p:nvSpPr>
            <p:spPr>
              <a:xfrm>
                <a:off x="592667" y="3639671"/>
                <a:ext cx="3107266" cy="2422462"/>
              </a:xfrm>
              <a:prstGeom prst="rightArrow">
                <a:avLst/>
              </a:prstGeom>
              <a:blipFill rotWithShape="0">
                <a:blip r:embed="rId4"/>
                <a:stretch>
                  <a:fillRect l="-1365"/>
                </a:stretch>
              </a:blipFill>
            </p:spPr>
            <p:txBody>
              <a:bodyPr/>
              <a:lstStyle/>
              <a:p>
                <a:r>
                  <a:rPr lang="en-US">
                    <a:noFill/>
                  </a:rPr>
                  <a:t> </a:t>
                </a:r>
              </a:p>
            </p:txBody>
          </p:sp>
        </mc:Fallback>
      </mc:AlternateContent>
    </p:spTree>
    <p:extLst>
      <p:ext uri="{BB962C8B-B14F-4D97-AF65-F5344CB8AC3E}">
        <p14:creationId xmlns:p14="http://schemas.microsoft.com/office/powerpoint/2010/main" val="667185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vert="horz" lIns="91440" tIns="45720" rIns="91440" bIns="45720" rtlCol="0" anchor="t">
            <a:normAutofit/>
          </a:bodyPr>
          <a:lstStyle/>
          <a:p>
            <a:r>
              <a:rPr lang="en-US" dirty="0"/>
              <a:t>1.1 Tower of Hanoi</a:t>
            </a:r>
          </a:p>
          <a:p>
            <a:pPr marL="0" indent="0">
              <a:buNone/>
            </a:pPr>
            <a:r>
              <a:rPr lang="en-US" dirty="0"/>
              <a:t>The Tower of Hanoi puzzle was invented by the French mathematician Edouard Lucas in 1883.</a:t>
            </a:r>
          </a:p>
          <a:p>
            <a:pPr marL="0" indent="0">
              <a:buNone/>
            </a:pPr>
            <a:r>
              <a:rPr lang="en-US" dirty="0"/>
              <a:t>We are given a tower of nine disks, initially stacked in decreasing size on one of three pegs:</a:t>
            </a:r>
          </a:p>
          <a:p>
            <a:pPr marL="0" indent="0">
              <a:buNone/>
            </a:pPr>
            <a:endParaRPr lang="en-US" dirty="0"/>
          </a:p>
        </p:txBody>
      </p:sp>
      <p:pic>
        <p:nvPicPr>
          <p:cNvPr id="4" name="Picture 3"/>
          <p:cNvPicPr>
            <a:picLocks noChangeAspect="1"/>
          </p:cNvPicPr>
          <p:nvPr/>
        </p:nvPicPr>
        <p:blipFill>
          <a:blip r:embed="rId2"/>
          <a:stretch>
            <a:fillRect/>
          </a:stretch>
        </p:blipFill>
        <p:spPr>
          <a:xfrm>
            <a:off x="3780366" y="2988733"/>
            <a:ext cx="3733800" cy="2133600"/>
          </a:xfrm>
          <a:prstGeom prst="rect">
            <a:avLst/>
          </a:prstGeom>
        </p:spPr>
      </p:pic>
    </p:spTree>
    <p:extLst>
      <p:ext uri="{BB962C8B-B14F-4D97-AF65-F5344CB8AC3E}">
        <p14:creationId xmlns:p14="http://schemas.microsoft.com/office/powerpoint/2010/main" val="20252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r>
              <a:rPr lang="en-US" dirty="0"/>
              <a:t> Unfortunately this is wrong. We could achieve the doubling if the Nth  line would split each old region in two; instead it split only 2 of the regions.</a:t>
            </a:r>
          </a:p>
          <a:p>
            <a:endParaRPr lang="en-US" dirty="0"/>
          </a:p>
          <a:p>
            <a:endParaRPr lang="en-US" dirty="0"/>
          </a:p>
          <a:p>
            <a:endParaRPr lang="en-US" dirty="0"/>
          </a:p>
          <a:p>
            <a:endParaRPr lang="en-US" dirty="0"/>
          </a:p>
        </p:txBody>
      </p:sp>
      <p:pic>
        <p:nvPicPr>
          <p:cNvPr id="16" name="Picture 15"/>
          <p:cNvPicPr>
            <a:picLocks noChangeAspect="1"/>
          </p:cNvPicPr>
          <p:nvPr/>
        </p:nvPicPr>
        <p:blipFill>
          <a:blip r:embed="rId2"/>
          <a:stretch>
            <a:fillRect/>
          </a:stretch>
        </p:blipFill>
        <p:spPr>
          <a:xfrm>
            <a:off x="4921525" y="1766046"/>
            <a:ext cx="2348949" cy="2197847"/>
          </a:xfrm>
          <a:prstGeom prst="rect">
            <a:avLst/>
          </a:prstGeom>
        </p:spPr>
      </p:pic>
    </p:spTree>
    <p:extLst>
      <p:ext uri="{BB962C8B-B14F-4D97-AF65-F5344CB8AC3E}">
        <p14:creationId xmlns:p14="http://schemas.microsoft.com/office/powerpoint/2010/main" val="1378594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r>
              <a:rPr lang="en-US" dirty="0"/>
              <a:t> We simply place the nth line in such a way that it's not parallel to any of the others (hence it intersects them all), and such that it doesn't go  through any of the existing intersection points (hence it intersects them all in different places). The recurrence is therefore:</a:t>
            </a:r>
          </a:p>
          <a:p>
            <a:endParaRPr lang="en-US" dirty="0"/>
          </a:p>
          <a:p>
            <a:endParaRPr lang="en-US" dirty="0"/>
          </a:p>
          <a:p>
            <a:pPr marL="0" indent="0">
              <a:buNone/>
            </a:pPr>
            <a:endParaRPr lang="en-US" dirty="0"/>
          </a:p>
          <a:p>
            <a:pPr marL="0" indent="0">
              <a:buNone/>
            </a:pPr>
            <a:endParaRPr lang="en-US" dirty="0"/>
          </a:p>
          <a:p>
            <a:endParaRPr lang="en-US" dirty="0"/>
          </a:p>
        </p:txBody>
      </p:sp>
      <p:pic>
        <p:nvPicPr>
          <p:cNvPr id="2" name="Picture 1"/>
          <p:cNvPicPr>
            <a:picLocks noChangeAspect="1"/>
          </p:cNvPicPr>
          <p:nvPr/>
        </p:nvPicPr>
        <p:blipFill>
          <a:blip r:embed="rId2"/>
          <a:stretch>
            <a:fillRect/>
          </a:stretch>
        </p:blipFill>
        <p:spPr>
          <a:xfrm>
            <a:off x="3670300" y="3765675"/>
            <a:ext cx="4851400" cy="223520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4760259" y="2133600"/>
                <a:ext cx="2662518" cy="12102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sz="2800" i="1" smtClean="0">
                              <a:solidFill>
                                <a:schemeClr val="accent1">
                                  <a:lumMod val="75000"/>
                                </a:schemeClr>
                              </a:solidFill>
                              <a:latin typeface="Cambria Math" panose="02040503050406030204" pitchFamily="18" charset="0"/>
                            </a:rPr>
                          </m:ctrlPr>
                        </m:sSubPr>
                        <m:e>
                          <m:r>
                            <a:rPr lang="en-US" sz="2800" b="0" i="1" smtClean="0">
                              <a:solidFill>
                                <a:schemeClr val="accent1">
                                  <a:lumMod val="75000"/>
                                </a:schemeClr>
                              </a:solidFill>
                              <a:latin typeface="Cambria Math" charset="0"/>
                            </a:rPr>
                            <m:t>𝐿</m:t>
                          </m:r>
                        </m:e>
                        <m:sub>
                          <m:r>
                            <a:rPr lang="en-US" sz="2800" b="0" i="1" smtClean="0">
                              <a:solidFill>
                                <a:schemeClr val="accent1">
                                  <a:lumMod val="75000"/>
                                </a:schemeClr>
                              </a:solidFill>
                              <a:latin typeface="Cambria Math" charset="0"/>
                            </a:rPr>
                            <m:t>0</m:t>
                          </m:r>
                        </m:sub>
                      </m:sSub>
                      <m:r>
                        <a:rPr lang="en-US" sz="2800" b="0" i="1" smtClean="0">
                          <a:solidFill>
                            <a:schemeClr val="accent1">
                              <a:lumMod val="75000"/>
                            </a:schemeClr>
                          </a:solidFill>
                          <a:latin typeface="Cambria Math" charset="0"/>
                        </a:rPr>
                        <m:t>=1 </m:t>
                      </m:r>
                    </m:oMath>
                  </m:oMathPara>
                </a14:m>
                <a:endParaRPr lang="en-US" sz="2800" b="0" dirty="0">
                  <a:solidFill>
                    <a:schemeClr val="accent1">
                      <a:lumMod val="75000"/>
                    </a:schemeClr>
                  </a:solidFill>
                </a:endParaRPr>
              </a:p>
              <a:p>
                <a:pPr algn="ctr"/>
                <a14:m>
                  <m:oMathPara xmlns:m="http://schemas.openxmlformats.org/officeDocument/2006/math">
                    <m:oMathParaPr>
                      <m:jc m:val="left"/>
                    </m:oMathParaPr>
                    <m:oMath xmlns:m="http://schemas.openxmlformats.org/officeDocument/2006/math">
                      <m:sSub>
                        <m:sSubPr>
                          <m:ctrlPr>
                            <a:rPr lang="en-US" sz="2800" i="1" smtClean="0">
                              <a:solidFill>
                                <a:schemeClr val="accent1">
                                  <a:lumMod val="75000"/>
                                </a:schemeClr>
                              </a:solidFill>
                              <a:latin typeface="Cambria Math" panose="02040503050406030204" pitchFamily="18" charset="0"/>
                            </a:rPr>
                          </m:ctrlPr>
                        </m:sSubPr>
                        <m:e>
                          <m:r>
                            <a:rPr lang="en-US" sz="2800" b="0" i="1" smtClean="0">
                              <a:solidFill>
                                <a:schemeClr val="accent1">
                                  <a:lumMod val="75000"/>
                                </a:schemeClr>
                              </a:solidFill>
                              <a:latin typeface="Cambria Math" charset="0"/>
                            </a:rPr>
                            <m:t>𝐿</m:t>
                          </m:r>
                        </m:e>
                        <m:sub>
                          <m:r>
                            <a:rPr lang="en-US" sz="2800" b="0" i="1" smtClean="0">
                              <a:solidFill>
                                <a:schemeClr val="accent1">
                                  <a:lumMod val="75000"/>
                                </a:schemeClr>
                              </a:solidFill>
                              <a:latin typeface="Cambria Math" charset="0"/>
                            </a:rPr>
                            <m:t>𝑛</m:t>
                          </m:r>
                        </m:sub>
                      </m:sSub>
                      <m:r>
                        <a:rPr lang="en-US" sz="2800" b="0" i="1" smtClean="0">
                          <a:solidFill>
                            <a:schemeClr val="accent1">
                              <a:lumMod val="75000"/>
                            </a:schemeClr>
                          </a:solidFill>
                          <a:latin typeface="Cambria Math" charset="0"/>
                        </a:rPr>
                        <m:t>=</m:t>
                      </m:r>
                      <m:sSub>
                        <m:sSubPr>
                          <m:ctrlPr>
                            <a:rPr lang="en-US" sz="2800" i="1" smtClean="0">
                              <a:solidFill>
                                <a:schemeClr val="accent1">
                                  <a:lumMod val="75000"/>
                                </a:schemeClr>
                              </a:solidFill>
                              <a:latin typeface="Cambria Math" panose="02040503050406030204" pitchFamily="18" charset="0"/>
                            </a:rPr>
                          </m:ctrlPr>
                        </m:sSubPr>
                        <m:e>
                          <m:r>
                            <a:rPr lang="en-US" sz="2800" b="0" i="1" smtClean="0">
                              <a:solidFill>
                                <a:schemeClr val="accent1">
                                  <a:lumMod val="75000"/>
                                </a:schemeClr>
                              </a:solidFill>
                              <a:latin typeface="Cambria Math" charset="0"/>
                            </a:rPr>
                            <m:t>𝐿</m:t>
                          </m:r>
                        </m:e>
                        <m:sub>
                          <m:r>
                            <a:rPr lang="en-US" sz="2800" b="0" i="1" smtClean="0">
                              <a:solidFill>
                                <a:schemeClr val="accent1">
                                  <a:lumMod val="75000"/>
                                </a:schemeClr>
                              </a:solidFill>
                              <a:latin typeface="Cambria Math" charset="0"/>
                            </a:rPr>
                            <m:t>𝑛</m:t>
                          </m:r>
                          <m:r>
                            <a:rPr lang="en-US" sz="2800" b="0" i="1" smtClean="0">
                              <a:solidFill>
                                <a:schemeClr val="accent1">
                                  <a:lumMod val="75000"/>
                                </a:schemeClr>
                              </a:solidFill>
                              <a:latin typeface="Cambria Math" charset="0"/>
                            </a:rPr>
                            <m:t> −1</m:t>
                          </m:r>
                        </m:sub>
                      </m:sSub>
                      <m:r>
                        <a:rPr lang="en-US" sz="2800" b="0" i="1" smtClean="0">
                          <a:solidFill>
                            <a:schemeClr val="accent1">
                              <a:lumMod val="75000"/>
                            </a:schemeClr>
                          </a:solidFill>
                          <a:latin typeface="Cambria Math" charset="0"/>
                        </a:rPr>
                        <m:t>+</m:t>
                      </m:r>
                      <m:r>
                        <a:rPr lang="en-US" sz="2800" b="0" i="1" smtClean="0">
                          <a:solidFill>
                            <a:schemeClr val="accent1">
                              <a:lumMod val="75000"/>
                            </a:schemeClr>
                          </a:solidFill>
                          <a:latin typeface="Cambria Math" charset="0"/>
                        </a:rPr>
                        <m:t>𝑛</m:t>
                      </m:r>
                    </m:oMath>
                  </m:oMathPara>
                </a14:m>
                <a:endParaRPr lang="en-US" sz="2800" b="0" dirty="0">
                  <a:solidFill>
                    <a:schemeClr val="accent1">
                      <a:lumMod val="75000"/>
                    </a:schemeClr>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4760259" y="2133600"/>
                <a:ext cx="2662518" cy="1210235"/>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4778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62467"/>
                <a:ext cx="2846294" cy="5914496"/>
              </a:xfrm>
            </p:spPr>
            <p:txBody>
              <a:bodyPr/>
              <a:lstStyle/>
              <a:p>
                <a:pPr marL="0" indent="0">
                  <a:buNone/>
                </a:pPr>
                <a:r>
                  <a:rPr lang="en-US" dirty="0">
                    <a:solidFill>
                      <a:schemeClr val="accent1">
                        <a:lumMod val="75000"/>
                      </a:schemeClr>
                    </a:solidFill>
                  </a:rPr>
                  <a:t>Let’s prove it </a:t>
                </a:r>
              </a:p>
              <a:p>
                <a14:m>
                  <m:oMath xmlns:m="http://schemas.openxmlformats.org/officeDocument/2006/math">
                    <m:sSub>
                      <m:sSubPr>
                        <m:ctrlPr>
                          <a:rPr lang="en-US"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charset="0"/>
                          </a:rPr>
                          <m:t>𝐿</m:t>
                        </m:r>
                      </m:e>
                      <m:sub>
                        <m:r>
                          <a:rPr lang="en-US" b="0" i="1" smtClean="0">
                            <a:solidFill>
                              <a:schemeClr val="accent1">
                                <a:lumMod val="75000"/>
                              </a:schemeClr>
                            </a:solidFill>
                            <a:latin typeface="Cambria Math" charset="0"/>
                          </a:rPr>
                          <m:t>0</m:t>
                        </m:r>
                      </m:sub>
                    </m:sSub>
                    <m:r>
                      <a:rPr lang="en-US" b="0" i="1" smtClean="0">
                        <a:solidFill>
                          <a:schemeClr val="accent1">
                            <a:lumMod val="75000"/>
                          </a:schemeClr>
                        </a:solidFill>
                        <a:latin typeface="Cambria Math" charset="0"/>
                      </a:rPr>
                      <m:t>=1 </m:t>
                    </m:r>
                  </m:oMath>
                </a14:m>
                <a:endParaRPr lang="en-US" dirty="0">
                  <a:solidFill>
                    <a:schemeClr val="accent1">
                      <a:lumMod val="75000"/>
                    </a:schemeClr>
                  </a:solidFill>
                </a:endParaRPr>
              </a:p>
              <a:p>
                <a14:m>
                  <m:oMath xmlns:m="http://schemas.openxmlformats.org/officeDocument/2006/math">
                    <m:sSub>
                      <m:sSubPr>
                        <m:ctrlPr>
                          <a:rPr lang="en-US"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charset="0"/>
                          </a:rPr>
                          <m:t>𝐿</m:t>
                        </m:r>
                      </m:e>
                      <m:sub>
                        <m:r>
                          <a:rPr lang="en-US" b="0" i="1" smtClean="0">
                            <a:solidFill>
                              <a:schemeClr val="accent1">
                                <a:lumMod val="75000"/>
                              </a:schemeClr>
                            </a:solidFill>
                            <a:latin typeface="Cambria Math" charset="0"/>
                          </a:rPr>
                          <m:t>1</m:t>
                        </m:r>
                      </m:sub>
                    </m:sSub>
                    <m:r>
                      <a:rPr lang="en-US" b="0" i="1" smtClean="0">
                        <a:solidFill>
                          <a:schemeClr val="accent1">
                            <a:lumMod val="75000"/>
                          </a:schemeClr>
                        </a:solidFill>
                        <a:latin typeface="Cambria Math" charset="0"/>
                      </a:rPr>
                      <m:t>=</m:t>
                    </m:r>
                    <m:sSub>
                      <m:sSubPr>
                        <m:ctrlPr>
                          <a:rPr lang="en-US"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charset="0"/>
                          </a:rPr>
                          <m:t>𝐿</m:t>
                        </m:r>
                      </m:e>
                      <m:sub>
                        <m:r>
                          <a:rPr lang="en-US" b="0" i="1" smtClean="0">
                            <a:solidFill>
                              <a:schemeClr val="accent1">
                                <a:lumMod val="75000"/>
                              </a:schemeClr>
                            </a:solidFill>
                            <a:latin typeface="Cambria Math" charset="0"/>
                          </a:rPr>
                          <m:t>0</m:t>
                        </m:r>
                      </m:sub>
                    </m:sSub>
                  </m:oMath>
                </a14:m>
                <a:r>
                  <a:rPr lang="en-US" dirty="0">
                    <a:solidFill>
                      <a:schemeClr val="accent1">
                        <a:lumMod val="75000"/>
                      </a:schemeClr>
                    </a:solidFill>
                  </a:rPr>
                  <a:t> + 1</a:t>
                </a:r>
              </a:p>
              <a:p>
                <a14:m>
                  <m:oMath xmlns:m="http://schemas.openxmlformats.org/officeDocument/2006/math">
                    <m:sSub>
                      <m:sSubPr>
                        <m:ctrlPr>
                          <a:rPr lang="en-US"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charset="0"/>
                          </a:rPr>
                          <m:t>𝐿</m:t>
                        </m:r>
                      </m:e>
                      <m:sub>
                        <m:r>
                          <a:rPr lang="en-US" b="0" i="1" smtClean="0">
                            <a:solidFill>
                              <a:schemeClr val="accent1">
                                <a:lumMod val="75000"/>
                              </a:schemeClr>
                            </a:solidFill>
                            <a:latin typeface="Cambria Math" charset="0"/>
                          </a:rPr>
                          <m:t>2</m:t>
                        </m:r>
                      </m:sub>
                    </m:sSub>
                    <m:r>
                      <a:rPr lang="en-US" b="0" i="1" smtClean="0">
                        <a:solidFill>
                          <a:schemeClr val="accent1">
                            <a:lumMod val="75000"/>
                          </a:schemeClr>
                        </a:solidFill>
                        <a:latin typeface="Cambria Math" charset="0"/>
                      </a:rPr>
                      <m:t>=</m:t>
                    </m:r>
                    <m:sSub>
                      <m:sSubPr>
                        <m:ctrlPr>
                          <a:rPr lang="en-US"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charset="0"/>
                          </a:rPr>
                          <m:t>𝐿</m:t>
                        </m:r>
                      </m:e>
                      <m:sub>
                        <m:r>
                          <a:rPr lang="en-US" b="0" i="1" smtClean="0">
                            <a:solidFill>
                              <a:schemeClr val="accent1">
                                <a:lumMod val="75000"/>
                              </a:schemeClr>
                            </a:solidFill>
                            <a:latin typeface="Cambria Math" charset="0"/>
                          </a:rPr>
                          <m:t>1</m:t>
                        </m:r>
                      </m:sub>
                    </m:sSub>
                  </m:oMath>
                </a14:m>
                <a:r>
                  <a:rPr lang="en-US" dirty="0">
                    <a:solidFill>
                      <a:schemeClr val="accent1">
                        <a:lumMod val="75000"/>
                      </a:schemeClr>
                    </a:solidFill>
                  </a:rPr>
                  <a:t> + 2</a:t>
                </a:r>
              </a:p>
              <a:p>
                <a14:m>
                  <m:oMath xmlns:m="http://schemas.openxmlformats.org/officeDocument/2006/math">
                    <m:sSub>
                      <m:sSubPr>
                        <m:ctrlPr>
                          <a:rPr lang="en-US"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charset="0"/>
                          </a:rPr>
                          <m:t>𝐿</m:t>
                        </m:r>
                      </m:e>
                      <m:sub>
                        <m:r>
                          <a:rPr lang="en-US" b="0" i="1" smtClean="0">
                            <a:solidFill>
                              <a:schemeClr val="accent1">
                                <a:lumMod val="75000"/>
                              </a:schemeClr>
                            </a:solidFill>
                            <a:latin typeface="Cambria Math" charset="0"/>
                          </a:rPr>
                          <m:t>3</m:t>
                        </m:r>
                      </m:sub>
                    </m:sSub>
                    <m:r>
                      <a:rPr lang="en-US" b="0" i="1" smtClean="0">
                        <a:solidFill>
                          <a:schemeClr val="accent1">
                            <a:lumMod val="75000"/>
                          </a:schemeClr>
                        </a:solidFill>
                        <a:latin typeface="Cambria Math" charset="0"/>
                      </a:rPr>
                      <m:t>=</m:t>
                    </m:r>
                    <m:sSub>
                      <m:sSubPr>
                        <m:ctrlPr>
                          <a:rPr lang="en-US"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charset="0"/>
                          </a:rPr>
                          <m:t>𝐿</m:t>
                        </m:r>
                      </m:e>
                      <m:sub>
                        <m:r>
                          <a:rPr lang="en-US" b="0" i="1" smtClean="0">
                            <a:solidFill>
                              <a:schemeClr val="accent1">
                                <a:lumMod val="75000"/>
                              </a:schemeClr>
                            </a:solidFill>
                            <a:latin typeface="Cambria Math" charset="0"/>
                          </a:rPr>
                          <m:t>2</m:t>
                        </m:r>
                      </m:sub>
                    </m:sSub>
                  </m:oMath>
                </a14:m>
                <a:r>
                  <a:rPr lang="en-US" dirty="0">
                    <a:solidFill>
                      <a:schemeClr val="accent1">
                        <a:lumMod val="75000"/>
                      </a:schemeClr>
                    </a:solidFill>
                  </a:rPr>
                  <a:t> + 3</a:t>
                </a:r>
              </a:p>
              <a:p>
                <a14:m>
                  <m:oMath xmlns:m="http://schemas.openxmlformats.org/officeDocument/2006/math">
                    <m:sSub>
                      <m:sSubPr>
                        <m:ctrlPr>
                          <a:rPr lang="en-US"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charset="0"/>
                          </a:rPr>
                          <m:t>𝐿</m:t>
                        </m:r>
                      </m:e>
                      <m:sub>
                        <m:r>
                          <a:rPr lang="en-US" b="0" i="1" smtClean="0">
                            <a:solidFill>
                              <a:schemeClr val="accent1">
                                <a:lumMod val="75000"/>
                              </a:schemeClr>
                            </a:solidFill>
                            <a:latin typeface="Cambria Math" charset="0"/>
                          </a:rPr>
                          <m:t>4</m:t>
                        </m:r>
                      </m:sub>
                    </m:sSub>
                    <m:r>
                      <a:rPr lang="en-US" b="0" i="1" smtClean="0">
                        <a:solidFill>
                          <a:schemeClr val="accent1">
                            <a:lumMod val="75000"/>
                          </a:schemeClr>
                        </a:solidFill>
                        <a:latin typeface="Cambria Math" charset="0"/>
                      </a:rPr>
                      <m:t>=</m:t>
                    </m:r>
                    <m:sSub>
                      <m:sSubPr>
                        <m:ctrlPr>
                          <a:rPr lang="en-US"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charset="0"/>
                          </a:rPr>
                          <m:t>𝐿</m:t>
                        </m:r>
                      </m:e>
                      <m:sub>
                        <m:r>
                          <a:rPr lang="en-US" b="0" i="1" smtClean="0">
                            <a:solidFill>
                              <a:schemeClr val="accent1">
                                <a:lumMod val="75000"/>
                              </a:schemeClr>
                            </a:solidFill>
                            <a:latin typeface="Cambria Math" charset="0"/>
                          </a:rPr>
                          <m:t>3</m:t>
                        </m:r>
                      </m:sub>
                    </m:sSub>
                  </m:oMath>
                </a14:m>
                <a:r>
                  <a:rPr lang="en-US" dirty="0">
                    <a:solidFill>
                      <a:schemeClr val="accent1">
                        <a:lumMod val="75000"/>
                      </a:schemeClr>
                    </a:solidFill>
                  </a:rPr>
                  <a:t> + 4</a:t>
                </a:r>
              </a:p>
              <a:p>
                <a:r>
                  <a:rPr lang="en-US" dirty="0">
                    <a:solidFill>
                      <a:schemeClr val="accent1">
                        <a:lumMod val="75000"/>
                      </a:schemeClr>
                    </a:solidFill>
                  </a:rPr>
                  <a:t> </a:t>
                </a:r>
                <a:r>
                  <a:rPr lang="mr-IN" dirty="0">
                    <a:solidFill>
                      <a:schemeClr val="accent1">
                        <a:lumMod val="75000"/>
                      </a:schemeClr>
                    </a:solidFill>
                  </a:rPr>
                  <a:t>…</a:t>
                </a:r>
                <a:endParaRPr lang="en-US" dirty="0">
                  <a:solidFill>
                    <a:schemeClr val="accent1">
                      <a:lumMod val="75000"/>
                    </a:schemeClr>
                  </a:solidFill>
                </a:endParaRPr>
              </a:p>
              <a:p>
                <a14:m>
                  <m:oMath xmlns:m="http://schemas.openxmlformats.org/officeDocument/2006/math">
                    <m:sSub>
                      <m:sSubPr>
                        <m:ctrlPr>
                          <a:rPr lang="en-US"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charset="0"/>
                          </a:rPr>
                          <m:t>𝐿</m:t>
                        </m:r>
                      </m:e>
                      <m:sub>
                        <m:r>
                          <a:rPr lang="en-US" b="0" i="1" smtClean="0">
                            <a:solidFill>
                              <a:schemeClr val="accent1">
                                <a:lumMod val="75000"/>
                              </a:schemeClr>
                            </a:solidFill>
                            <a:latin typeface="Cambria Math" charset="0"/>
                          </a:rPr>
                          <m:t>𝑛</m:t>
                        </m:r>
                      </m:sub>
                    </m:sSub>
                    <m:r>
                      <a:rPr lang="en-US" b="0" i="1" smtClean="0">
                        <a:solidFill>
                          <a:schemeClr val="accent1">
                            <a:lumMod val="75000"/>
                          </a:schemeClr>
                        </a:solidFill>
                        <a:latin typeface="Cambria Math" charset="0"/>
                      </a:rPr>
                      <m:t>=</m:t>
                    </m:r>
                    <m:sSub>
                      <m:sSubPr>
                        <m:ctrlPr>
                          <a:rPr lang="en-US"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charset="0"/>
                          </a:rPr>
                          <m:t>𝐿</m:t>
                        </m:r>
                      </m:e>
                      <m:sub>
                        <m:r>
                          <a:rPr lang="en-US" b="0" i="1" smtClean="0">
                            <a:solidFill>
                              <a:schemeClr val="accent1">
                                <a:lumMod val="75000"/>
                              </a:schemeClr>
                            </a:solidFill>
                            <a:latin typeface="Cambria Math" charset="0"/>
                          </a:rPr>
                          <m:t>(</m:t>
                        </m:r>
                        <m:r>
                          <a:rPr lang="en-US" b="0" i="1" smtClean="0">
                            <a:solidFill>
                              <a:schemeClr val="accent1">
                                <a:lumMod val="75000"/>
                              </a:schemeClr>
                            </a:solidFill>
                            <a:latin typeface="Cambria Math" charset="0"/>
                          </a:rPr>
                          <m:t>𝑛</m:t>
                        </m:r>
                        <m:r>
                          <a:rPr lang="en-US" b="0" i="1" smtClean="0">
                            <a:solidFill>
                              <a:schemeClr val="accent1">
                                <a:lumMod val="75000"/>
                              </a:schemeClr>
                            </a:solidFill>
                            <a:latin typeface="Cambria Math" charset="0"/>
                          </a:rPr>
                          <m:t>−1)</m:t>
                        </m:r>
                      </m:sub>
                    </m:sSub>
                  </m:oMath>
                </a14:m>
                <a:r>
                  <a:rPr lang="en-US" dirty="0">
                    <a:solidFill>
                      <a:schemeClr val="accent1">
                        <a:lumMod val="75000"/>
                      </a:schemeClr>
                    </a:solidFill>
                  </a:rPr>
                  <a:t> + n</a:t>
                </a:r>
              </a:p>
              <a:p>
                <a:endParaRPr lang="en-US" dirty="0">
                  <a:solidFill>
                    <a:schemeClr val="accent1">
                      <a:lumMod val="75000"/>
                    </a:schemeClr>
                  </a:solidFill>
                </a:endParaRPr>
              </a:p>
              <a:p>
                <a:endParaRPr lang="en-US" dirty="0">
                  <a:solidFill>
                    <a:schemeClr val="accent1">
                      <a:lumMod val="75000"/>
                    </a:schemeClr>
                  </a:solidFill>
                </a:endParaRPr>
              </a:p>
              <a:p>
                <a:endParaRPr lang="en-US" dirty="0">
                  <a:solidFill>
                    <a:schemeClr val="accent1">
                      <a:lumMod val="75000"/>
                    </a:schemeClr>
                  </a:solidFill>
                </a:endParaRPr>
              </a:p>
              <a:p>
                <a:endParaRPr lang="en-US" dirty="0">
                  <a:solidFill>
                    <a:schemeClr val="accent1">
                      <a:lumMod val="7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62467"/>
                <a:ext cx="2846294" cy="5914496"/>
              </a:xfrm>
              <a:blipFill rotWithShape="0">
                <a:blip r:embed="rId2"/>
                <a:stretch>
                  <a:fillRect l="-4506" t="-16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4217894" y="262467"/>
                <a:ext cx="6826624" cy="52418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a:solidFill>
                      <a:schemeClr val="accent1">
                        <a:lumMod val="75000"/>
                      </a:schemeClr>
                    </a:solidFill>
                  </a:rPr>
                  <a:t>Let’s prove it </a:t>
                </a:r>
              </a:p>
              <a:p>
                <a14:m>
                  <m:oMath xmlns:m="http://schemas.openxmlformats.org/officeDocument/2006/math">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charset="0"/>
                          </a:rPr>
                          <m:t>𝐿</m:t>
                        </m:r>
                      </m:e>
                      <m:sub>
                        <m:r>
                          <a:rPr lang="en-US" i="1">
                            <a:solidFill>
                              <a:schemeClr val="accent1">
                                <a:lumMod val="75000"/>
                              </a:schemeClr>
                            </a:solidFill>
                            <a:latin typeface="Cambria Math" charset="0"/>
                          </a:rPr>
                          <m:t>0</m:t>
                        </m:r>
                      </m:sub>
                    </m:sSub>
                    <m:r>
                      <a:rPr lang="en-US" i="1">
                        <a:solidFill>
                          <a:schemeClr val="accent1">
                            <a:lumMod val="75000"/>
                          </a:schemeClr>
                        </a:solidFill>
                        <a:latin typeface="Cambria Math" charset="0"/>
                      </a:rPr>
                      <m:t>=1 </m:t>
                    </m:r>
                  </m:oMath>
                </a14:m>
                <a:endParaRPr lang="en-US" dirty="0">
                  <a:solidFill>
                    <a:schemeClr val="accent1">
                      <a:lumMod val="75000"/>
                    </a:schemeClr>
                  </a:solidFill>
                </a:endParaRPr>
              </a:p>
              <a:p>
                <a14:m>
                  <m:oMath xmlns:m="http://schemas.openxmlformats.org/officeDocument/2006/math">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charset="0"/>
                          </a:rPr>
                          <m:t>𝐿</m:t>
                        </m:r>
                      </m:e>
                      <m:sub>
                        <m:r>
                          <a:rPr lang="en-US" i="1">
                            <a:solidFill>
                              <a:schemeClr val="accent1">
                                <a:lumMod val="75000"/>
                              </a:schemeClr>
                            </a:solidFill>
                            <a:latin typeface="Cambria Math" charset="0"/>
                          </a:rPr>
                          <m:t>1</m:t>
                        </m:r>
                      </m:sub>
                    </m:sSub>
                    <m:r>
                      <a:rPr lang="en-US" i="1">
                        <a:solidFill>
                          <a:schemeClr val="accent1">
                            <a:lumMod val="75000"/>
                          </a:schemeClr>
                        </a:solidFill>
                        <a:latin typeface="Cambria Math" charset="0"/>
                      </a:rPr>
                      <m:t>=</m:t>
                    </m:r>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charset="0"/>
                          </a:rPr>
                          <m:t>𝐿</m:t>
                        </m:r>
                      </m:e>
                      <m:sub>
                        <m:r>
                          <a:rPr lang="en-US" i="1">
                            <a:solidFill>
                              <a:schemeClr val="accent1">
                                <a:lumMod val="75000"/>
                              </a:schemeClr>
                            </a:solidFill>
                            <a:latin typeface="Cambria Math" charset="0"/>
                          </a:rPr>
                          <m:t>0</m:t>
                        </m:r>
                      </m:sub>
                    </m:sSub>
                  </m:oMath>
                </a14:m>
                <a:r>
                  <a:rPr lang="en-US" dirty="0">
                    <a:solidFill>
                      <a:schemeClr val="accent1">
                        <a:lumMod val="75000"/>
                      </a:schemeClr>
                    </a:solidFill>
                  </a:rPr>
                  <a:t> + 1</a:t>
                </a:r>
              </a:p>
              <a:p>
                <a14:m>
                  <m:oMath xmlns:m="http://schemas.openxmlformats.org/officeDocument/2006/math">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charset="0"/>
                          </a:rPr>
                          <m:t>𝐿</m:t>
                        </m:r>
                      </m:e>
                      <m:sub>
                        <m:r>
                          <a:rPr lang="en-US" i="1">
                            <a:solidFill>
                              <a:schemeClr val="accent1">
                                <a:lumMod val="75000"/>
                              </a:schemeClr>
                            </a:solidFill>
                            <a:latin typeface="Cambria Math" charset="0"/>
                          </a:rPr>
                          <m:t>2</m:t>
                        </m:r>
                      </m:sub>
                    </m:sSub>
                    <m:r>
                      <a:rPr lang="en-US" i="1">
                        <a:solidFill>
                          <a:schemeClr val="accent1">
                            <a:lumMod val="75000"/>
                          </a:schemeClr>
                        </a:solidFill>
                        <a:latin typeface="Cambria Math" charset="0"/>
                      </a:rPr>
                      <m:t>=</m:t>
                    </m:r>
                    <m:sSub>
                      <m:sSubPr>
                        <m:ctrlPr>
                          <a:rPr lang="en-US" i="1" smtClean="0">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charset="0"/>
                          </a:rPr>
                          <m:t>𝐿</m:t>
                        </m:r>
                      </m:e>
                      <m:sub>
                        <m:r>
                          <a:rPr lang="en-US" i="1">
                            <a:solidFill>
                              <a:schemeClr val="accent1">
                                <a:lumMod val="75000"/>
                              </a:schemeClr>
                            </a:solidFill>
                            <a:latin typeface="Cambria Math" charset="0"/>
                          </a:rPr>
                          <m:t>0</m:t>
                        </m:r>
                      </m:sub>
                    </m:sSub>
                    <m:r>
                      <m:rPr>
                        <m:nor/>
                      </m:rPr>
                      <a:rPr lang="en-US" dirty="0">
                        <a:solidFill>
                          <a:schemeClr val="accent1">
                            <a:lumMod val="75000"/>
                          </a:schemeClr>
                        </a:solidFill>
                      </a:rPr>
                      <m:t> + 1</m:t>
                    </m:r>
                    <m:r>
                      <m:rPr>
                        <m:nor/>
                      </m:rPr>
                      <a:rPr lang="en-US" b="0" i="0" dirty="0" smtClean="0">
                        <a:solidFill>
                          <a:schemeClr val="accent1">
                            <a:lumMod val="75000"/>
                          </a:schemeClr>
                        </a:solidFill>
                      </a:rPr>
                      <m:t> </m:t>
                    </m:r>
                  </m:oMath>
                </a14:m>
                <a:r>
                  <a:rPr lang="en-US" dirty="0">
                    <a:solidFill>
                      <a:schemeClr val="accent1">
                        <a:lumMod val="75000"/>
                      </a:schemeClr>
                    </a:solidFill>
                  </a:rPr>
                  <a:t>+ 2</a:t>
                </a:r>
              </a:p>
              <a:p>
                <a14:m>
                  <m:oMath xmlns:m="http://schemas.openxmlformats.org/officeDocument/2006/math">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charset="0"/>
                          </a:rPr>
                          <m:t>𝐿</m:t>
                        </m:r>
                      </m:e>
                      <m:sub>
                        <m:r>
                          <a:rPr lang="en-US" i="1">
                            <a:solidFill>
                              <a:schemeClr val="accent1">
                                <a:lumMod val="75000"/>
                              </a:schemeClr>
                            </a:solidFill>
                            <a:latin typeface="Cambria Math" charset="0"/>
                          </a:rPr>
                          <m:t>3</m:t>
                        </m:r>
                      </m:sub>
                    </m:sSub>
                    <m:r>
                      <a:rPr lang="en-US" i="1">
                        <a:solidFill>
                          <a:schemeClr val="accent1">
                            <a:lumMod val="75000"/>
                          </a:schemeClr>
                        </a:solidFill>
                        <a:latin typeface="Cambria Math" charset="0"/>
                      </a:rPr>
                      <m:t>=</m:t>
                    </m:r>
                    <m:sSub>
                      <m:sSubPr>
                        <m:ctrlPr>
                          <a:rPr lang="en-US" i="1" smtClean="0">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charset="0"/>
                          </a:rPr>
                          <m:t>𝐿</m:t>
                        </m:r>
                      </m:e>
                      <m:sub>
                        <m:r>
                          <a:rPr lang="en-US" i="1">
                            <a:solidFill>
                              <a:schemeClr val="accent1">
                                <a:lumMod val="75000"/>
                              </a:schemeClr>
                            </a:solidFill>
                            <a:latin typeface="Cambria Math" charset="0"/>
                          </a:rPr>
                          <m:t>0</m:t>
                        </m:r>
                      </m:sub>
                    </m:sSub>
                    <m:r>
                      <m:rPr>
                        <m:nor/>
                      </m:rPr>
                      <a:rPr lang="en-US" dirty="0">
                        <a:solidFill>
                          <a:schemeClr val="accent1">
                            <a:lumMod val="75000"/>
                          </a:schemeClr>
                        </a:solidFill>
                      </a:rPr>
                      <m:t> + 1</m:t>
                    </m:r>
                    <m:r>
                      <m:rPr>
                        <m:nor/>
                      </m:rPr>
                      <a:rPr lang="en-US" b="0" i="0" dirty="0" smtClean="0">
                        <a:solidFill>
                          <a:schemeClr val="accent1">
                            <a:lumMod val="75000"/>
                          </a:schemeClr>
                        </a:solidFill>
                      </a:rPr>
                      <m:t> </m:t>
                    </m:r>
                    <m:r>
                      <m:rPr>
                        <m:nor/>
                      </m:rPr>
                      <a:rPr lang="en-US" dirty="0">
                        <a:solidFill>
                          <a:schemeClr val="accent1">
                            <a:lumMod val="75000"/>
                          </a:schemeClr>
                        </a:solidFill>
                      </a:rPr>
                      <m:t>+ 2</m:t>
                    </m:r>
                    <m:r>
                      <m:rPr>
                        <m:nor/>
                      </m:rPr>
                      <a:rPr lang="en-US" b="0" i="0" dirty="0" smtClean="0">
                        <a:solidFill>
                          <a:schemeClr val="accent1">
                            <a:lumMod val="75000"/>
                          </a:schemeClr>
                        </a:solidFill>
                      </a:rPr>
                      <m:t> </m:t>
                    </m:r>
                  </m:oMath>
                </a14:m>
                <a:r>
                  <a:rPr lang="en-US" dirty="0">
                    <a:solidFill>
                      <a:schemeClr val="accent1">
                        <a:lumMod val="75000"/>
                      </a:schemeClr>
                    </a:solidFill>
                  </a:rPr>
                  <a:t>+ 3</a:t>
                </a:r>
              </a:p>
              <a:p>
                <a14:m>
                  <m:oMath xmlns:m="http://schemas.openxmlformats.org/officeDocument/2006/math">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charset="0"/>
                          </a:rPr>
                          <m:t>𝐿</m:t>
                        </m:r>
                      </m:e>
                      <m:sub>
                        <m:r>
                          <a:rPr lang="en-US" i="1">
                            <a:solidFill>
                              <a:schemeClr val="accent1">
                                <a:lumMod val="75000"/>
                              </a:schemeClr>
                            </a:solidFill>
                            <a:latin typeface="Cambria Math" charset="0"/>
                          </a:rPr>
                          <m:t>4</m:t>
                        </m:r>
                      </m:sub>
                    </m:sSub>
                    <m:r>
                      <a:rPr lang="en-US" i="1">
                        <a:solidFill>
                          <a:schemeClr val="accent1">
                            <a:lumMod val="75000"/>
                          </a:schemeClr>
                        </a:solidFill>
                        <a:latin typeface="Cambria Math" charset="0"/>
                      </a:rPr>
                      <m:t>=</m:t>
                    </m:r>
                    <m:sSub>
                      <m:sSubPr>
                        <m:ctrlPr>
                          <a:rPr lang="en-US" i="1" smtClean="0">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charset="0"/>
                          </a:rPr>
                          <m:t>𝐿</m:t>
                        </m:r>
                      </m:e>
                      <m:sub>
                        <m:r>
                          <a:rPr lang="en-US" i="1">
                            <a:solidFill>
                              <a:schemeClr val="accent1">
                                <a:lumMod val="75000"/>
                              </a:schemeClr>
                            </a:solidFill>
                            <a:latin typeface="Cambria Math" charset="0"/>
                          </a:rPr>
                          <m:t>0</m:t>
                        </m:r>
                      </m:sub>
                    </m:sSub>
                    <m:r>
                      <m:rPr>
                        <m:nor/>
                      </m:rPr>
                      <a:rPr lang="en-US" dirty="0">
                        <a:solidFill>
                          <a:schemeClr val="accent1">
                            <a:lumMod val="75000"/>
                          </a:schemeClr>
                        </a:solidFill>
                      </a:rPr>
                      <m:t> + 1</m:t>
                    </m:r>
                    <m:r>
                      <m:rPr>
                        <m:nor/>
                      </m:rPr>
                      <a:rPr lang="en-US" b="0" i="0" dirty="0" smtClean="0">
                        <a:solidFill>
                          <a:schemeClr val="accent1">
                            <a:lumMod val="75000"/>
                          </a:schemeClr>
                        </a:solidFill>
                      </a:rPr>
                      <m:t> </m:t>
                    </m:r>
                    <m:r>
                      <m:rPr>
                        <m:nor/>
                      </m:rPr>
                      <a:rPr lang="en-US" dirty="0">
                        <a:solidFill>
                          <a:schemeClr val="accent1">
                            <a:lumMod val="75000"/>
                          </a:schemeClr>
                        </a:solidFill>
                      </a:rPr>
                      <m:t>+ 2</m:t>
                    </m:r>
                    <m:r>
                      <m:rPr>
                        <m:nor/>
                      </m:rPr>
                      <a:rPr lang="en-US" b="0" i="0" dirty="0" smtClean="0">
                        <a:solidFill>
                          <a:schemeClr val="accent1">
                            <a:lumMod val="75000"/>
                          </a:schemeClr>
                        </a:solidFill>
                      </a:rPr>
                      <m:t> </m:t>
                    </m:r>
                    <m:r>
                      <m:rPr>
                        <m:nor/>
                      </m:rPr>
                      <a:rPr lang="en-US" dirty="0">
                        <a:solidFill>
                          <a:schemeClr val="accent1">
                            <a:lumMod val="75000"/>
                          </a:schemeClr>
                        </a:solidFill>
                      </a:rPr>
                      <m:t>+ 3</m:t>
                    </m:r>
                    <m:r>
                      <m:rPr>
                        <m:nor/>
                      </m:rPr>
                      <a:rPr lang="en-US" b="0" i="0" dirty="0" smtClean="0">
                        <a:solidFill>
                          <a:schemeClr val="accent1">
                            <a:lumMod val="75000"/>
                          </a:schemeClr>
                        </a:solidFill>
                      </a:rPr>
                      <m:t> </m:t>
                    </m:r>
                  </m:oMath>
                </a14:m>
                <a:r>
                  <a:rPr lang="en-US" dirty="0">
                    <a:solidFill>
                      <a:schemeClr val="accent1">
                        <a:lumMod val="75000"/>
                      </a:schemeClr>
                    </a:solidFill>
                  </a:rPr>
                  <a:t>+ 4</a:t>
                </a:r>
              </a:p>
              <a:p>
                <a:r>
                  <a:rPr lang="en-US" dirty="0">
                    <a:solidFill>
                      <a:schemeClr val="accent1">
                        <a:lumMod val="75000"/>
                      </a:schemeClr>
                    </a:solidFill>
                  </a:rPr>
                  <a:t> </a:t>
                </a:r>
                <a:r>
                  <a:rPr lang="mr-IN" dirty="0">
                    <a:solidFill>
                      <a:schemeClr val="accent1">
                        <a:lumMod val="75000"/>
                      </a:schemeClr>
                    </a:solidFill>
                  </a:rPr>
                  <a:t>…</a:t>
                </a:r>
                <a:endParaRPr lang="en-US" dirty="0">
                  <a:solidFill>
                    <a:schemeClr val="accent1">
                      <a:lumMod val="75000"/>
                    </a:schemeClr>
                  </a:solidFill>
                </a:endParaRPr>
              </a:p>
              <a:p>
                <a14:m>
                  <m:oMath xmlns:m="http://schemas.openxmlformats.org/officeDocument/2006/math">
                    <m:sSub>
                      <m:sSubPr>
                        <m:ctrlPr>
                          <a:rPr lang="en-US" i="1">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charset="0"/>
                          </a:rPr>
                          <m:t>𝐿</m:t>
                        </m:r>
                      </m:e>
                      <m:sub>
                        <m:r>
                          <a:rPr lang="en-US" i="1">
                            <a:solidFill>
                              <a:schemeClr val="accent1">
                                <a:lumMod val="75000"/>
                              </a:schemeClr>
                            </a:solidFill>
                            <a:latin typeface="Cambria Math" charset="0"/>
                          </a:rPr>
                          <m:t>𝑛</m:t>
                        </m:r>
                      </m:sub>
                    </m:sSub>
                    <m:r>
                      <a:rPr lang="en-US" i="1">
                        <a:solidFill>
                          <a:schemeClr val="accent1">
                            <a:lumMod val="75000"/>
                          </a:schemeClr>
                        </a:solidFill>
                        <a:latin typeface="Cambria Math" charset="0"/>
                      </a:rPr>
                      <m:t>=</m:t>
                    </m:r>
                    <m:sSub>
                      <m:sSubPr>
                        <m:ctrlPr>
                          <a:rPr lang="en-US" i="1" smtClean="0">
                            <a:solidFill>
                              <a:schemeClr val="accent1">
                                <a:lumMod val="75000"/>
                              </a:schemeClr>
                            </a:solidFill>
                            <a:latin typeface="Cambria Math" panose="02040503050406030204" pitchFamily="18" charset="0"/>
                          </a:rPr>
                        </m:ctrlPr>
                      </m:sSubPr>
                      <m:e>
                        <m:r>
                          <a:rPr lang="en-US" i="1">
                            <a:solidFill>
                              <a:schemeClr val="accent1">
                                <a:lumMod val="75000"/>
                              </a:schemeClr>
                            </a:solidFill>
                            <a:latin typeface="Cambria Math" charset="0"/>
                          </a:rPr>
                          <m:t>𝐿</m:t>
                        </m:r>
                      </m:e>
                      <m:sub>
                        <m:r>
                          <a:rPr lang="en-US" i="1">
                            <a:solidFill>
                              <a:schemeClr val="accent1">
                                <a:lumMod val="75000"/>
                              </a:schemeClr>
                            </a:solidFill>
                            <a:latin typeface="Cambria Math" charset="0"/>
                          </a:rPr>
                          <m:t>0</m:t>
                        </m:r>
                      </m:sub>
                    </m:sSub>
                    <m:r>
                      <m:rPr>
                        <m:nor/>
                      </m:rPr>
                      <a:rPr lang="en-US" dirty="0">
                        <a:solidFill>
                          <a:schemeClr val="accent1">
                            <a:lumMod val="75000"/>
                          </a:schemeClr>
                        </a:solidFill>
                      </a:rPr>
                      <m:t> + 1</m:t>
                    </m:r>
                    <m:r>
                      <m:rPr>
                        <m:nor/>
                      </m:rPr>
                      <a:rPr lang="en-US" b="0" i="0" dirty="0" smtClean="0">
                        <a:solidFill>
                          <a:schemeClr val="accent1">
                            <a:lumMod val="75000"/>
                          </a:schemeClr>
                        </a:solidFill>
                      </a:rPr>
                      <m:t> </m:t>
                    </m:r>
                    <m:r>
                      <m:rPr>
                        <m:nor/>
                      </m:rPr>
                      <a:rPr lang="en-US" dirty="0">
                        <a:solidFill>
                          <a:schemeClr val="accent1">
                            <a:lumMod val="75000"/>
                          </a:schemeClr>
                        </a:solidFill>
                      </a:rPr>
                      <m:t>+ 2</m:t>
                    </m:r>
                    <m:r>
                      <m:rPr>
                        <m:nor/>
                      </m:rPr>
                      <a:rPr lang="en-US" b="0" i="0" dirty="0" smtClean="0">
                        <a:solidFill>
                          <a:schemeClr val="accent1">
                            <a:lumMod val="75000"/>
                          </a:schemeClr>
                        </a:solidFill>
                      </a:rPr>
                      <m:t> </m:t>
                    </m:r>
                    <m:r>
                      <m:rPr>
                        <m:nor/>
                      </m:rPr>
                      <a:rPr lang="en-US" dirty="0">
                        <a:solidFill>
                          <a:schemeClr val="accent1">
                            <a:lumMod val="75000"/>
                          </a:schemeClr>
                        </a:solidFill>
                      </a:rPr>
                      <m:t>+ </m:t>
                    </m:r>
                    <m:r>
                      <m:rPr>
                        <m:nor/>
                      </m:rPr>
                      <a:rPr lang="en-US" b="0" i="0" dirty="0" smtClean="0">
                        <a:solidFill>
                          <a:schemeClr val="accent1">
                            <a:lumMod val="75000"/>
                          </a:schemeClr>
                        </a:solidFill>
                      </a:rPr>
                      <m:t> </m:t>
                    </m:r>
                    <m:r>
                      <a:rPr lang="mr-IN" b="0" i="1" dirty="0" smtClean="0">
                        <a:solidFill>
                          <a:schemeClr val="accent1">
                            <a:lumMod val="75000"/>
                          </a:schemeClr>
                        </a:solidFill>
                        <a:latin typeface="Cambria Math" charset="0"/>
                      </a:rPr>
                      <m:t>…</m:t>
                    </m:r>
                    <m:r>
                      <a:rPr lang="en-US" b="0" i="1" dirty="0" smtClean="0">
                        <a:solidFill>
                          <a:schemeClr val="accent1">
                            <a:lumMod val="75000"/>
                          </a:schemeClr>
                        </a:solidFill>
                        <a:latin typeface="Cambria Math" charset="0"/>
                      </a:rPr>
                      <m:t>+</m:t>
                    </m:r>
                    <m:sSub>
                      <m:sSubPr>
                        <m:ctrlPr>
                          <a:rPr lang="en-US"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charset="0"/>
                          </a:rPr>
                          <m:t>𝐿</m:t>
                        </m:r>
                      </m:e>
                      <m:sub>
                        <m:r>
                          <a:rPr lang="en-US" b="0" i="1" smtClean="0">
                            <a:solidFill>
                              <a:schemeClr val="accent1">
                                <a:lumMod val="75000"/>
                              </a:schemeClr>
                            </a:solidFill>
                            <a:latin typeface="Cambria Math" charset="0"/>
                          </a:rPr>
                          <m:t>(</m:t>
                        </m:r>
                        <m:r>
                          <a:rPr lang="en-US" b="0" i="1" smtClean="0">
                            <a:solidFill>
                              <a:schemeClr val="accent1">
                                <a:lumMod val="75000"/>
                              </a:schemeClr>
                            </a:solidFill>
                            <a:latin typeface="Cambria Math" charset="0"/>
                          </a:rPr>
                          <m:t>𝑛</m:t>
                        </m:r>
                        <m:r>
                          <a:rPr lang="en-US" b="0" i="1" smtClean="0">
                            <a:solidFill>
                              <a:schemeClr val="accent1">
                                <a:lumMod val="75000"/>
                              </a:schemeClr>
                            </a:solidFill>
                            <a:latin typeface="Cambria Math" charset="0"/>
                          </a:rPr>
                          <m:t>−2)</m:t>
                        </m:r>
                      </m:sub>
                    </m:sSub>
                    <m:r>
                      <a:rPr lang="en-US" b="0" i="1" dirty="0" smtClean="0">
                        <a:solidFill>
                          <a:schemeClr val="accent1">
                            <a:lumMod val="75000"/>
                          </a:schemeClr>
                        </a:solidFill>
                        <a:latin typeface="Cambria Math" charset="0"/>
                      </a:rPr>
                      <m:t>+</m:t>
                    </m:r>
                    <m:sSub>
                      <m:sSubPr>
                        <m:ctrlPr>
                          <a:rPr lang="en-US"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charset="0"/>
                          </a:rPr>
                          <m:t>𝐿</m:t>
                        </m:r>
                      </m:e>
                      <m:sub>
                        <m:r>
                          <a:rPr lang="en-US" b="0" i="1" smtClean="0">
                            <a:solidFill>
                              <a:schemeClr val="accent1">
                                <a:lumMod val="75000"/>
                              </a:schemeClr>
                            </a:solidFill>
                            <a:latin typeface="Cambria Math" charset="0"/>
                          </a:rPr>
                          <m:t>(</m:t>
                        </m:r>
                        <m:r>
                          <a:rPr lang="en-US" b="0" i="1" smtClean="0">
                            <a:solidFill>
                              <a:schemeClr val="accent1">
                                <a:lumMod val="75000"/>
                              </a:schemeClr>
                            </a:solidFill>
                            <a:latin typeface="Cambria Math" charset="0"/>
                          </a:rPr>
                          <m:t>𝑛</m:t>
                        </m:r>
                        <m:r>
                          <a:rPr lang="en-US" b="0" i="1" smtClean="0">
                            <a:solidFill>
                              <a:schemeClr val="accent1">
                                <a:lumMod val="75000"/>
                              </a:schemeClr>
                            </a:solidFill>
                            <a:latin typeface="Cambria Math" charset="0"/>
                          </a:rPr>
                          <m:t>−1)</m:t>
                        </m:r>
                      </m:sub>
                    </m:sSub>
                    <m:r>
                      <m:rPr>
                        <m:nor/>
                      </m:rPr>
                      <a:rPr lang="en-US" dirty="0" smtClean="0">
                        <a:solidFill>
                          <a:schemeClr val="accent1">
                            <a:lumMod val="75000"/>
                          </a:schemeClr>
                        </a:solidFill>
                      </a:rPr>
                      <m:t>+ </m:t>
                    </m:r>
                    <m:r>
                      <m:rPr>
                        <m:nor/>
                      </m:rPr>
                      <a:rPr lang="en-US" dirty="0" smtClean="0">
                        <a:solidFill>
                          <a:schemeClr val="accent1">
                            <a:lumMod val="75000"/>
                          </a:schemeClr>
                        </a:solidFill>
                      </a:rPr>
                      <m:t>n</m:t>
                    </m:r>
                  </m:oMath>
                </a14:m>
                <a:endParaRPr lang="en-US" dirty="0">
                  <a:solidFill>
                    <a:schemeClr val="accent1">
                      <a:lumMod val="75000"/>
                    </a:schemeClr>
                  </a:solidFill>
                </a:endParaRPr>
              </a:p>
              <a:p>
                <a:endParaRPr lang="en-US" dirty="0">
                  <a:solidFill>
                    <a:schemeClr val="accent1">
                      <a:lumMod val="75000"/>
                    </a:schemeClr>
                  </a:solidFill>
                </a:endParaRPr>
              </a:p>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charset="0"/>
                          </a:rPr>
                          <m:t>𝐿</m:t>
                        </m:r>
                      </m:e>
                      <m:sub>
                        <m:r>
                          <a:rPr lang="en-US" i="1">
                            <a:solidFill>
                              <a:srgbClr val="FF0000"/>
                            </a:solidFill>
                            <a:latin typeface="Cambria Math" charset="0"/>
                          </a:rPr>
                          <m:t>𝑛</m:t>
                        </m:r>
                      </m:sub>
                    </m:sSub>
                    <m:r>
                      <a:rPr lang="en-US" i="1">
                        <a:solidFill>
                          <a:srgbClr val="FF0000"/>
                        </a:solidFill>
                        <a:latin typeface="Cambria Math" charset="0"/>
                      </a:rPr>
                      <m:t>=</m:t>
                    </m:r>
                    <m:r>
                      <a:rPr lang="en-US" b="0" i="1" smtClean="0">
                        <a:solidFill>
                          <a:srgbClr val="FF0000"/>
                        </a:solidFill>
                        <a:latin typeface="Cambria Math" charset="0"/>
                      </a:rPr>
                      <m:t>1</m:t>
                    </m:r>
                  </m:oMath>
                </a14:m>
                <a:r>
                  <a:rPr lang="en-US" dirty="0">
                    <a:solidFill>
                      <a:srgbClr val="FF0000"/>
                    </a:solidFill>
                  </a:rPr>
                  <a:t> 		+	 </a:t>
                </a: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𝑆</m:t>
                        </m:r>
                      </m:e>
                      <m:sub>
                        <m:r>
                          <a:rPr lang="en-US" i="1">
                            <a:solidFill>
                              <a:srgbClr val="FF0000"/>
                            </a:solidFill>
                            <a:latin typeface="Cambria Math" charset="0"/>
                          </a:rPr>
                          <m:t>𝑛</m:t>
                        </m:r>
                      </m:sub>
                    </m:sSub>
                  </m:oMath>
                </a14:m>
                <a:endParaRPr lang="en-US" dirty="0">
                  <a:solidFill>
                    <a:schemeClr val="accent1">
                      <a:lumMod val="75000"/>
                    </a:schemeClr>
                  </a:solidFill>
                </a:endParaRPr>
              </a:p>
              <a:p>
                <a:endParaRPr lang="en-US" dirty="0">
                  <a:solidFill>
                    <a:schemeClr val="accent1">
                      <a:lumMod val="75000"/>
                    </a:schemeClr>
                  </a:solidFill>
                </a:endParaRPr>
              </a:p>
              <a:p>
                <a:endParaRPr lang="en-US" dirty="0">
                  <a:solidFill>
                    <a:schemeClr val="accent1">
                      <a:lumMod val="75000"/>
                    </a:schemeClr>
                  </a:solidFill>
                </a:endParaRPr>
              </a:p>
              <a:p>
                <a:endParaRPr lang="en-US" dirty="0">
                  <a:solidFill>
                    <a:schemeClr val="accent1">
                      <a:lumMod val="75000"/>
                    </a:schemeClr>
                  </a:solidFill>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4217894" y="262467"/>
                <a:ext cx="6826624" cy="5241862"/>
              </a:xfrm>
              <a:prstGeom prst="rect">
                <a:avLst/>
              </a:prstGeom>
              <a:blipFill rotWithShape="0">
                <a:blip r:embed="rId3"/>
                <a:stretch>
                  <a:fillRect l="-1875" t="-1860" b="-814"/>
                </a:stretch>
              </a:blipFill>
            </p:spPr>
            <p:txBody>
              <a:bodyPr/>
              <a:lstStyle/>
              <a:p>
                <a:r>
                  <a:rPr lang="en-US">
                    <a:noFill/>
                  </a:rPr>
                  <a:t> </a:t>
                </a:r>
              </a:p>
            </p:txBody>
          </p:sp>
        </mc:Fallback>
      </mc:AlternateContent>
      <p:sp>
        <p:nvSpPr>
          <p:cNvPr id="2" name="Left Brace 1"/>
          <p:cNvSpPr/>
          <p:nvPr/>
        </p:nvSpPr>
        <p:spPr>
          <a:xfrm rot="16200000">
            <a:off x="8175813" y="2286000"/>
            <a:ext cx="466165" cy="4554072"/>
          </a:xfrm>
          <a:prstGeom prst="leftBrace">
            <a:avLst/>
          </a:prstGeom>
          <a:ln w="28575">
            <a:solidFill>
              <a:schemeClr val="accent1">
                <a:alpha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03499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62467"/>
                <a:ext cx="10515600" cy="5914496"/>
              </a:xfrm>
            </p:spPr>
            <p:txBody>
              <a:bodyPr/>
              <a:lstStyle/>
              <a:p>
                <a:r>
                  <a:rPr lang="en-US" dirty="0"/>
                  <a:t> The quantity </a:t>
                </a: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𝑆</m:t>
                        </m:r>
                      </m:e>
                      <m:sub>
                        <m:r>
                          <a:rPr lang="en-US" i="1">
                            <a:solidFill>
                              <a:srgbClr val="FF0000"/>
                            </a:solidFill>
                            <a:latin typeface="Cambria Math" charset="0"/>
                          </a:rPr>
                          <m:t>𝑛</m:t>
                        </m:r>
                      </m:sub>
                    </m:sSub>
                    <m:r>
                      <a:rPr lang="en-US" i="1">
                        <a:solidFill>
                          <a:srgbClr val="FF0000"/>
                        </a:solidFill>
                        <a:latin typeface="Cambria Math" charset="0"/>
                      </a:rPr>
                      <m:t> </m:t>
                    </m:r>
                  </m:oMath>
                </a14:m>
                <a:r>
                  <a:rPr lang="en-US" dirty="0"/>
                  <a:t>pops up now and again, so it's worth making a table of small values. Then we might recognize such numbers more easily when we see them the next time:</a:t>
                </a:r>
              </a:p>
              <a:p>
                <a:endParaRPr lang="en-US" dirty="0"/>
              </a:p>
              <a:p>
                <a:endParaRPr lang="en-US" dirty="0"/>
              </a:p>
              <a:p>
                <a:r>
                  <a:rPr lang="en-US" dirty="0"/>
                  <a:t> These values are also called the </a:t>
                </a:r>
                <a:r>
                  <a:rPr lang="en-US" i="1" dirty="0">
                    <a:latin typeface="Abadi MT Condensed Light" charset="0"/>
                    <a:ea typeface="Abadi MT Condensed Light" charset="0"/>
                    <a:cs typeface="Abadi MT Condensed Light" charset="0"/>
                  </a:rPr>
                  <a:t>triangular numbers </a:t>
                </a:r>
                <a:r>
                  <a:rPr lang="en-US" dirty="0"/>
                  <a:t>, because </a:t>
                </a: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𝑆</m:t>
                        </m:r>
                      </m:e>
                      <m:sub>
                        <m:r>
                          <a:rPr lang="en-US" i="1">
                            <a:solidFill>
                              <a:srgbClr val="FF0000"/>
                            </a:solidFill>
                            <a:latin typeface="Cambria Math" charset="0"/>
                          </a:rPr>
                          <m:t>𝑛</m:t>
                        </m:r>
                      </m:sub>
                    </m:sSub>
                    <m:r>
                      <a:rPr lang="en-US" i="1">
                        <a:solidFill>
                          <a:srgbClr val="FF0000"/>
                        </a:solidFill>
                        <a:latin typeface="Cambria Math" charset="0"/>
                      </a:rPr>
                      <m:t> </m:t>
                    </m:r>
                  </m:oMath>
                </a14:m>
                <a:r>
                  <a:rPr lang="en-US" dirty="0"/>
                  <a:t> is the number of bowling pins in an n -row triangular array. For example, the usual four-row array      has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charset="0"/>
                          </a:rPr>
                          <m:t>𝑆</m:t>
                        </m:r>
                      </m:e>
                      <m:sub>
                        <m:r>
                          <a:rPr lang="en-US" b="0" i="1" smtClean="0">
                            <a:solidFill>
                              <a:schemeClr val="tx1"/>
                            </a:solidFill>
                            <a:latin typeface="Cambria Math" charset="0"/>
                          </a:rPr>
                          <m:t>4</m:t>
                        </m:r>
                      </m:sub>
                    </m:sSub>
                  </m:oMath>
                </a14:m>
                <a:r>
                  <a:rPr lang="en-US" dirty="0">
                    <a:solidFill>
                      <a:schemeClr val="tx1"/>
                    </a:solidFill>
                  </a:rPr>
                  <a:t> = 10</a:t>
                </a:r>
                <a:r>
                  <a:rPr lang="en-US" dirty="0"/>
                  <a:t>  pins.</a:t>
                </a:r>
              </a:p>
              <a:p>
                <a:r>
                  <a:rPr lang="en-US" dirty="0"/>
                  <a:t> To evaluate </a:t>
                </a: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𝑆</m:t>
                        </m:r>
                      </m:e>
                      <m:sub>
                        <m:r>
                          <a:rPr lang="en-US" i="1">
                            <a:solidFill>
                              <a:srgbClr val="FF0000"/>
                            </a:solidFill>
                            <a:latin typeface="Cambria Math" charset="0"/>
                          </a:rPr>
                          <m:t>𝑛</m:t>
                        </m:r>
                      </m:sub>
                    </m:sSub>
                    <m:r>
                      <a:rPr lang="en-US" i="1">
                        <a:solidFill>
                          <a:srgbClr val="FF0000"/>
                        </a:solidFill>
                        <a:latin typeface="Cambria Math" charset="0"/>
                      </a:rPr>
                      <m:t> </m:t>
                    </m:r>
                  </m:oMath>
                </a14:m>
                <a:r>
                  <a:rPr lang="en-US" dirty="0"/>
                  <a:t>we can use a trick: </a:t>
                </a:r>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62467"/>
                <a:ext cx="10515600" cy="5914496"/>
              </a:xfrm>
              <a:blipFill rotWithShape="0">
                <a:blip r:embed="rId2"/>
                <a:stretch>
                  <a:fillRect l="-1043" t="-1649" r="-1913"/>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2235200" y="1683497"/>
            <a:ext cx="7721600" cy="927100"/>
          </a:xfrm>
          <a:prstGeom prst="rect">
            <a:avLst/>
          </a:prstGeom>
        </p:spPr>
      </p:pic>
      <p:pic>
        <p:nvPicPr>
          <p:cNvPr id="4" name="Picture 3"/>
          <p:cNvPicPr>
            <a:picLocks noChangeAspect="1"/>
          </p:cNvPicPr>
          <p:nvPr/>
        </p:nvPicPr>
        <p:blipFill>
          <a:blip r:embed="rId4"/>
          <a:stretch>
            <a:fillRect/>
          </a:stretch>
        </p:blipFill>
        <p:spPr>
          <a:xfrm>
            <a:off x="4107703" y="3430991"/>
            <a:ext cx="362324" cy="289859"/>
          </a:xfrm>
          <a:prstGeom prst="rect">
            <a:avLst/>
          </a:prstGeom>
        </p:spPr>
      </p:pic>
      <p:pic>
        <p:nvPicPr>
          <p:cNvPr id="5" name="Picture 4"/>
          <p:cNvPicPr>
            <a:picLocks noChangeAspect="1"/>
          </p:cNvPicPr>
          <p:nvPr/>
        </p:nvPicPr>
        <p:blipFill>
          <a:blip r:embed="rId5"/>
          <a:stretch>
            <a:fillRect/>
          </a:stretch>
        </p:blipFill>
        <p:spPr>
          <a:xfrm>
            <a:off x="701115" y="4605960"/>
            <a:ext cx="7175500" cy="1320800"/>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8901953" y="4449077"/>
                <a:ext cx="2366683" cy="14253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𝑆</m:t>
                          </m:r>
                        </m:e>
                        <m:sub>
                          <m:r>
                            <a:rPr lang="en-US" sz="2400" b="0" i="1" smtClean="0">
                              <a:solidFill>
                                <a:schemeClr val="tx1"/>
                              </a:solidFill>
                              <a:latin typeface="Cambria Math" charset="0"/>
                            </a:rPr>
                            <m:t>𝑛</m:t>
                          </m:r>
                        </m:sub>
                      </m:sSub>
                      <m:r>
                        <a:rPr lang="en-US" sz="2400" b="0" i="1" smtClean="0">
                          <a:solidFill>
                            <a:schemeClr val="tx1"/>
                          </a:solidFill>
                          <a:latin typeface="Cambria Math" charset="0"/>
                        </a:rPr>
                        <m:t>= </m:t>
                      </m:r>
                      <m:f>
                        <m:fPr>
                          <m:ctrlPr>
                            <a:rPr lang="mr-IN" sz="2400" b="0" i="1" smtClean="0">
                              <a:solidFill>
                                <a:schemeClr val="tx1"/>
                              </a:solidFill>
                              <a:latin typeface="Cambria Math" panose="02040503050406030204" pitchFamily="18" charset="0"/>
                            </a:rPr>
                          </m:ctrlPr>
                        </m:fPr>
                        <m:num>
                          <m:r>
                            <a:rPr lang="en-US" sz="2400" b="0" i="1" smtClean="0">
                              <a:solidFill>
                                <a:schemeClr val="tx1"/>
                              </a:solidFill>
                              <a:latin typeface="Cambria Math" charset="0"/>
                            </a:rPr>
                            <m:t>𝑛</m:t>
                          </m:r>
                          <m:r>
                            <a:rPr lang="en-US" sz="2400" b="0" i="1" smtClean="0">
                              <a:solidFill>
                                <a:schemeClr val="tx1"/>
                              </a:solidFill>
                              <a:latin typeface="Cambria Math" charset="0"/>
                            </a:rPr>
                            <m:t>(</m:t>
                          </m:r>
                          <m:r>
                            <a:rPr lang="en-US" sz="2400" b="0" i="1" smtClean="0">
                              <a:solidFill>
                                <a:schemeClr val="tx1"/>
                              </a:solidFill>
                              <a:latin typeface="Cambria Math" charset="0"/>
                            </a:rPr>
                            <m:t>𝑛</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charset="0"/>
                            </a:rPr>
                            <m:t>1)</m:t>
                          </m:r>
                        </m:num>
                        <m:den>
                          <m:r>
                            <a:rPr lang="en-US" sz="2400" b="0" i="1" smtClean="0">
                              <a:solidFill>
                                <a:schemeClr val="tx1"/>
                              </a:solidFill>
                              <a:latin typeface="Cambria Math" charset="0"/>
                            </a:rPr>
                            <m:t>2</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8901953" y="4449077"/>
                <a:ext cx="2366683" cy="1425389"/>
              </a:xfrm>
              <a:prstGeom prst="rect">
                <a:avLst/>
              </a:prstGeom>
              <a:blipFill>
                <a:blip r:embed="rId6"/>
                <a:stretch>
                  <a:fillRect/>
                </a:stretch>
              </a:blipFill>
            </p:spPr>
            <p:txBody>
              <a:bodyPr/>
              <a:lstStyle/>
              <a:p>
                <a:r>
                  <a:rPr lang="en-US">
                    <a:noFill/>
                  </a:rPr>
                  <a:t> </a:t>
                </a:r>
              </a:p>
            </p:txBody>
          </p:sp>
        </mc:Fallback>
      </mc:AlternateContent>
      <p:sp>
        <p:nvSpPr>
          <p:cNvPr id="7" name="Right Arrow 6"/>
          <p:cNvSpPr/>
          <p:nvPr/>
        </p:nvSpPr>
        <p:spPr>
          <a:xfrm>
            <a:off x="7876615" y="5082988"/>
            <a:ext cx="801220" cy="466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0529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pPr marL="0" indent="0" algn="ctr">
              <a:buNone/>
            </a:pPr>
            <a:r>
              <a:rPr lang="en-US" dirty="0"/>
              <a:t>Summation Notation</a:t>
            </a:r>
          </a:p>
        </p:txBody>
      </p:sp>
    </p:spTree>
    <p:extLst>
      <p:ext uri="{BB962C8B-B14F-4D97-AF65-F5344CB8AC3E}">
        <p14:creationId xmlns:p14="http://schemas.microsoft.com/office/powerpoint/2010/main" val="215761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8667" y="262467"/>
                <a:ext cx="11015133" cy="5914496"/>
              </a:xfrm>
            </p:spPr>
            <p:txBody>
              <a:bodyPr/>
              <a:lstStyle/>
              <a:p>
                <a:pPr marL="0" indent="0">
                  <a:buNone/>
                </a:pPr>
                <a:r>
                  <a:rPr lang="en-US" dirty="0">
                    <a:solidFill>
                      <a:schemeClr val="accent1"/>
                    </a:solidFill>
                  </a:rPr>
                  <a:t>Summation Notation</a:t>
                </a:r>
              </a:p>
              <a:p>
                <a:pPr marL="0" indent="0">
                  <a:buNone/>
                </a:pPr>
                <a:r>
                  <a:rPr lang="en-US" dirty="0"/>
                  <a:t>Consider again the example in which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𝐴</m:t>
                        </m:r>
                      </m:e>
                      <m:sub>
                        <m:r>
                          <a:rPr lang="en-US" b="0" i="1" smtClean="0">
                            <a:latin typeface="Cambria Math" charset="0"/>
                          </a:rPr>
                          <m:t>𝑘</m:t>
                        </m:r>
                      </m:sub>
                    </m:sSub>
                    <m:r>
                      <a:rPr lang="en-US" b="0" i="1" smtClean="0">
                        <a:latin typeface="Cambria Math" charset="0"/>
                      </a:rPr>
                      <m:t>= </m:t>
                    </m:r>
                    <m:sSup>
                      <m:sSupPr>
                        <m:ctrlPr>
                          <a:rPr lang="en-US" b="0" i="1" smtClean="0">
                            <a:latin typeface="Cambria Math" panose="02040503050406030204" pitchFamily="18" charset="0"/>
                          </a:rPr>
                        </m:ctrlPr>
                      </m:sSupPr>
                      <m:e>
                        <m:r>
                          <a:rPr lang="en-US" b="0" i="1" smtClean="0">
                            <a:latin typeface="Cambria Math" charset="0"/>
                          </a:rPr>
                          <m:t>2</m:t>
                        </m:r>
                      </m:e>
                      <m:sup>
                        <m:r>
                          <a:rPr lang="en-US" b="0" i="1" smtClean="0">
                            <a:latin typeface="Cambria Math" charset="0"/>
                          </a:rPr>
                          <m:t>𝑘</m:t>
                        </m:r>
                      </m:sup>
                    </m:sSup>
                  </m:oMath>
                </a14:m>
                <a:r>
                  <a:rPr lang="en-US" dirty="0"/>
                  <a:t>represents the number of ancestors a person has in the kth generation back. What is the total number of ancestors for the past six generations? The answer is: </a:t>
                </a:r>
              </a:p>
              <a:p>
                <a:pPr marL="0" indent="0">
                  <a:buNone/>
                </a:pPr>
                <a:endParaRPr lang="en-US" dirty="0">
                  <a:solidFill>
                    <a:schemeClr val="accent1"/>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𝐴</m:t>
                          </m:r>
                        </m:e>
                        <m:sub>
                          <m:r>
                            <a:rPr lang="en-US" b="0" i="1" smtClean="0">
                              <a:latin typeface="Cambria Math" charset="0"/>
                            </a:rPr>
                            <m:t>1</m:t>
                          </m:r>
                        </m:sub>
                      </m:sSub>
                      <m:r>
                        <a:rPr lang="mr-IN" i="1" dirty="0" smtClean="0">
                          <a:latin typeface="Cambria Math" charset="0"/>
                        </a:rPr>
                        <m:t>+</m:t>
                      </m:r>
                      <m:sSub>
                        <m:sSubPr>
                          <m:ctrlPr>
                            <a:rPr lang="en-US" i="1" smtClean="0">
                              <a:latin typeface="Cambria Math" panose="02040503050406030204" pitchFamily="18" charset="0"/>
                            </a:rPr>
                          </m:ctrlPr>
                        </m:sSubPr>
                        <m:e>
                          <m:r>
                            <a:rPr lang="en-US" b="0" i="1" smtClean="0">
                              <a:latin typeface="Cambria Math" charset="0"/>
                            </a:rPr>
                            <m:t>𝐴</m:t>
                          </m:r>
                        </m:e>
                        <m:sub>
                          <m:r>
                            <a:rPr lang="en-US" b="0" i="1" smtClean="0">
                              <a:latin typeface="Cambria Math" charset="0"/>
                            </a:rPr>
                            <m:t>2</m:t>
                          </m:r>
                        </m:sub>
                      </m:sSub>
                      <m:r>
                        <a:rPr lang="mr-IN" i="1" dirty="0" smtClean="0">
                          <a:latin typeface="Cambria Math" charset="0"/>
                        </a:rPr>
                        <m:t>+</m:t>
                      </m:r>
                      <m:sSub>
                        <m:sSubPr>
                          <m:ctrlPr>
                            <a:rPr lang="en-US" i="1" smtClean="0">
                              <a:latin typeface="Cambria Math" panose="02040503050406030204" pitchFamily="18" charset="0"/>
                            </a:rPr>
                          </m:ctrlPr>
                        </m:sSubPr>
                        <m:e>
                          <m:r>
                            <a:rPr lang="en-US" b="0" i="1" smtClean="0">
                              <a:latin typeface="Cambria Math" charset="0"/>
                            </a:rPr>
                            <m:t>𝐴</m:t>
                          </m:r>
                        </m:e>
                        <m:sub>
                          <m:r>
                            <a:rPr lang="en-US" b="0" i="1" smtClean="0">
                              <a:latin typeface="Cambria Math" charset="0"/>
                            </a:rPr>
                            <m:t>3</m:t>
                          </m:r>
                        </m:sub>
                      </m:sSub>
                      <m:r>
                        <a:rPr lang="mr-IN" i="1" dirty="0" smtClean="0">
                          <a:latin typeface="Cambria Math" charset="0"/>
                        </a:rPr>
                        <m:t>+</m:t>
                      </m:r>
                      <m:sSub>
                        <m:sSubPr>
                          <m:ctrlPr>
                            <a:rPr lang="en-US" i="1" smtClean="0">
                              <a:latin typeface="Cambria Math" panose="02040503050406030204" pitchFamily="18" charset="0"/>
                            </a:rPr>
                          </m:ctrlPr>
                        </m:sSubPr>
                        <m:e>
                          <m:r>
                            <a:rPr lang="en-US" b="0" i="1" smtClean="0">
                              <a:latin typeface="Cambria Math" charset="0"/>
                            </a:rPr>
                            <m:t>𝐴</m:t>
                          </m:r>
                        </m:e>
                        <m:sub>
                          <m:r>
                            <a:rPr lang="en-US" b="0" i="1" smtClean="0">
                              <a:latin typeface="Cambria Math" charset="0"/>
                            </a:rPr>
                            <m:t>4</m:t>
                          </m:r>
                        </m:sub>
                      </m:sSub>
                      <m:r>
                        <a:rPr lang="mr-IN" i="1" dirty="0" smtClean="0">
                          <a:latin typeface="Cambria Math" charset="0"/>
                        </a:rPr>
                        <m:t>+</m:t>
                      </m:r>
                      <m:sSub>
                        <m:sSubPr>
                          <m:ctrlPr>
                            <a:rPr lang="en-US" i="1" smtClean="0">
                              <a:latin typeface="Cambria Math" panose="02040503050406030204" pitchFamily="18" charset="0"/>
                            </a:rPr>
                          </m:ctrlPr>
                        </m:sSubPr>
                        <m:e>
                          <m:r>
                            <a:rPr lang="en-US" b="0" i="1" smtClean="0">
                              <a:latin typeface="Cambria Math" charset="0"/>
                            </a:rPr>
                            <m:t>𝐴</m:t>
                          </m:r>
                        </m:e>
                        <m:sub>
                          <m:r>
                            <a:rPr lang="en-US" b="0" i="1" smtClean="0">
                              <a:latin typeface="Cambria Math" charset="0"/>
                            </a:rPr>
                            <m:t>5</m:t>
                          </m:r>
                        </m:sub>
                      </m:sSub>
                      <m:r>
                        <a:rPr lang="mr-IN" i="1" dirty="0" smtClean="0">
                          <a:latin typeface="Cambria Math" charset="0"/>
                        </a:rPr>
                        <m:t>+</m:t>
                      </m:r>
                      <m:sSub>
                        <m:sSubPr>
                          <m:ctrlPr>
                            <a:rPr lang="en-US" i="1" smtClean="0">
                              <a:latin typeface="Cambria Math" panose="02040503050406030204" pitchFamily="18" charset="0"/>
                            </a:rPr>
                          </m:ctrlPr>
                        </m:sSubPr>
                        <m:e>
                          <m:r>
                            <a:rPr lang="en-US" b="0" i="1" smtClean="0">
                              <a:latin typeface="Cambria Math" charset="0"/>
                            </a:rPr>
                            <m:t>𝐴</m:t>
                          </m:r>
                        </m:e>
                        <m:sub>
                          <m:r>
                            <a:rPr lang="en-US" b="0" i="1" smtClean="0">
                              <a:latin typeface="Cambria Math" charset="0"/>
                            </a:rPr>
                            <m:t>6</m:t>
                          </m:r>
                        </m:sub>
                      </m:sSub>
                      <m:r>
                        <a:rPr lang="mr-IN" i="1" dirty="0" smtClean="0">
                          <a:latin typeface="Cambria Math" charset="0"/>
                        </a:rPr>
                        <m:t>= </m:t>
                      </m:r>
                      <m:sSup>
                        <m:sSupPr>
                          <m:ctrlPr>
                            <a:rPr lang="mr-IN" i="1" dirty="0" smtClean="0">
                              <a:latin typeface="Cambria Math" panose="02040503050406030204" pitchFamily="18" charset="0"/>
                            </a:rPr>
                          </m:ctrlPr>
                        </m:sSupPr>
                        <m:e>
                          <m:r>
                            <a:rPr lang="en-US" b="0" i="1" dirty="0" smtClean="0">
                              <a:latin typeface="Cambria Math" charset="0"/>
                            </a:rPr>
                            <m:t>2</m:t>
                          </m:r>
                        </m:e>
                        <m:sup>
                          <m:r>
                            <a:rPr lang="en-US" b="0" i="1" dirty="0" smtClean="0">
                              <a:latin typeface="Cambria Math" charset="0"/>
                            </a:rPr>
                            <m:t>1</m:t>
                          </m:r>
                        </m:sup>
                      </m:sSup>
                      <m:r>
                        <a:rPr lang="mr-IN" i="1" dirty="0" smtClean="0">
                          <a:latin typeface="Cambria Math" charset="0"/>
                        </a:rPr>
                        <m:t> +</m:t>
                      </m:r>
                      <m:sSup>
                        <m:sSupPr>
                          <m:ctrlPr>
                            <a:rPr lang="mr-IN" i="1" dirty="0" smtClean="0">
                              <a:latin typeface="Cambria Math" panose="02040503050406030204" pitchFamily="18" charset="0"/>
                            </a:rPr>
                          </m:ctrlPr>
                        </m:sSupPr>
                        <m:e>
                          <m:r>
                            <a:rPr lang="en-US" b="0" i="1" dirty="0" smtClean="0">
                              <a:latin typeface="Cambria Math" charset="0"/>
                            </a:rPr>
                            <m:t>2</m:t>
                          </m:r>
                        </m:e>
                        <m:sup>
                          <m:r>
                            <a:rPr lang="en-US" b="0" i="1" dirty="0" smtClean="0">
                              <a:latin typeface="Cambria Math" charset="0"/>
                            </a:rPr>
                            <m:t>2</m:t>
                          </m:r>
                        </m:sup>
                      </m:sSup>
                      <m:r>
                        <a:rPr lang="mr-IN" i="1" dirty="0" smtClean="0">
                          <a:latin typeface="Cambria Math" charset="0"/>
                        </a:rPr>
                        <m:t>+</m:t>
                      </m:r>
                      <m:sSup>
                        <m:sSupPr>
                          <m:ctrlPr>
                            <a:rPr lang="mr-IN" i="1" dirty="0" smtClean="0">
                              <a:latin typeface="Cambria Math" panose="02040503050406030204" pitchFamily="18" charset="0"/>
                            </a:rPr>
                          </m:ctrlPr>
                        </m:sSupPr>
                        <m:e>
                          <m:r>
                            <a:rPr lang="en-US" b="0" i="1" dirty="0" smtClean="0">
                              <a:latin typeface="Cambria Math" charset="0"/>
                            </a:rPr>
                            <m:t>2</m:t>
                          </m:r>
                        </m:e>
                        <m:sup>
                          <m:r>
                            <a:rPr lang="en-US" b="0" i="1" dirty="0" smtClean="0">
                              <a:latin typeface="Cambria Math" charset="0"/>
                            </a:rPr>
                            <m:t>3</m:t>
                          </m:r>
                        </m:sup>
                      </m:sSup>
                      <m:r>
                        <a:rPr lang="mr-IN" i="1" dirty="0" smtClean="0">
                          <a:latin typeface="Cambria Math" charset="0"/>
                        </a:rPr>
                        <m:t>+</m:t>
                      </m:r>
                      <m:sSup>
                        <m:sSupPr>
                          <m:ctrlPr>
                            <a:rPr lang="mr-IN" i="1" dirty="0" smtClean="0">
                              <a:latin typeface="Cambria Math" panose="02040503050406030204" pitchFamily="18" charset="0"/>
                            </a:rPr>
                          </m:ctrlPr>
                        </m:sSupPr>
                        <m:e>
                          <m:r>
                            <a:rPr lang="en-US" b="0" i="1" dirty="0" smtClean="0">
                              <a:latin typeface="Cambria Math" charset="0"/>
                            </a:rPr>
                            <m:t>2</m:t>
                          </m:r>
                        </m:e>
                        <m:sup>
                          <m:r>
                            <a:rPr lang="en-US" b="0" i="1" dirty="0" smtClean="0">
                              <a:latin typeface="Cambria Math" charset="0"/>
                            </a:rPr>
                            <m:t>4</m:t>
                          </m:r>
                        </m:sup>
                      </m:sSup>
                      <m:r>
                        <a:rPr lang="mr-IN" i="1" dirty="0" smtClean="0">
                          <a:latin typeface="Cambria Math" charset="0"/>
                        </a:rPr>
                        <m:t>+</m:t>
                      </m:r>
                      <m:sSup>
                        <m:sSupPr>
                          <m:ctrlPr>
                            <a:rPr lang="mr-IN" i="1" dirty="0" smtClean="0">
                              <a:latin typeface="Cambria Math" panose="02040503050406030204" pitchFamily="18" charset="0"/>
                            </a:rPr>
                          </m:ctrlPr>
                        </m:sSupPr>
                        <m:e>
                          <m:r>
                            <a:rPr lang="en-US" b="0" i="1" dirty="0" smtClean="0">
                              <a:latin typeface="Cambria Math" charset="0"/>
                            </a:rPr>
                            <m:t>2</m:t>
                          </m:r>
                        </m:e>
                        <m:sup>
                          <m:r>
                            <a:rPr lang="en-US" b="0" i="1" dirty="0" smtClean="0">
                              <a:latin typeface="Cambria Math" charset="0"/>
                            </a:rPr>
                            <m:t>5</m:t>
                          </m:r>
                        </m:sup>
                      </m:sSup>
                      <m:r>
                        <a:rPr lang="mr-IN" i="1" dirty="0" smtClean="0">
                          <a:latin typeface="Cambria Math" charset="0"/>
                        </a:rPr>
                        <m:t>+</m:t>
                      </m:r>
                      <m:sSup>
                        <m:sSupPr>
                          <m:ctrlPr>
                            <a:rPr lang="mr-IN" i="1" dirty="0" smtClean="0">
                              <a:latin typeface="Cambria Math" panose="02040503050406030204" pitchFamily="18" charset="0"/>
                            </a:rPr>
                          </m:ctrlPr>
                        </m:sSupPr>
                        <m:e>
                          <m:r>
                            <a:rPr lang="en-US" b="0" i="1" dirty="0" smtClean="0">
                              <a:latin typeface="Cambria Math" charset="0"/>
                            </a:rPr>
                            <m:t>2</m:t>
                          </m:r>
                        </m:e>
                        <m:sup>
                          <m:r>
                            <a:rPr lang="en-US" b="0" i="1" dirty="0" smtClean="0">
                              <a:latin typeface="Cambria Math" charset="0"/>
                            </a:rPr>
                            <m:t>6</m:t>
                          </m:r>
                        </m:sup>
                      </m:sSup>
                      <m:r>
                        <a:rPr lang="mr-IN" i="1" dirty="0" smtClean="0">
                          <a:latin typeface="Cambria Math" charset="0"/>
                        </a:rPr>
                        <m:t>= 126.</m:t>
                      </m:r>
                    </m:oMath>
                  </m:oMathPara>
                </a14:m>
                <a:endParaRPr lang="en-US" dirty="0"/>
              </a:p>
              <a:p>
                <a:pPr marL="0" indent="0">
                  <a:buNone/>
                </a:pPr>
                <a:endParaRPr lang="en-US" dirty="0">
                  <a:solidFill>
                    <a:schemeClr val="accent1"/>
                  </a:solidFill>
                </a:endParaRPr>
              </a:p>
              <a:p>
                <a:pPr marL="0" indent="0">
                  <a:buNone/>
                </a:pPr>
                <a:endParaRPr lang="en-US" dirty="0">
                  <a:solidFill>
                    <a:schemeClr val="accent1"/>
                  </a:solidFill>
                </a:endParaRPr>
              </a:p>
              <a:p>
                <a:pPr marL="0" indent="0">
                  <a:buNone/>
                </a:pPr>
                <a:r>
                  <a:rPr lang="en-US" sz="1800" dirty="0">
                    <a:solidFill>
                      <a:schemeClr val="accent1"/>
                    </a:solidFill>
                  </a:rPr>
                  <a:t>It is convenient to use a shorthand notation to write such sums. In 1772 the French mathematician Joseph Louis Lagrange introduced the capital Greek letter sigma, </a:t>
                </a:r>
                <a14:m>
                  <m:oMath xmlns:m="http://schemas.openxmlformats.org/officeDocument/2006/math">
                    <m:nary>
                      <m:naryPr>
                        <m:chr m:val="∑"/>
                        <m:subHide m:val="on"/>
                        <m:supHide m:val="on"/>
                        <m:ctrlPr>
                          <a:rPr lang="en-US" sz="1800" i="1" smtClean="0">
                            <a:solidFill>
                              <a:schemeClr val="accent1"/>
                            </a:solidFill>
                            <a:latin typeface="Cambria Math" panose="02040503050406030204" pitchFamily="18" charset="0"/>
                          </a:rPr>
                        </m:ctrlPr>
                      </m:naryPr>
                      <m:sub/>
                      <m:sup/>
                      <m:e>
                        <m:r>
                          <a:rPr lang="en-US" sz="1800" b="0" i="1" smtClean="0">
                            <a:solidFill>
                              <a:schemeClr val="accent1"/>
                            </a:solidFill>
                            <a:latin typeface="Cambria Math" charset="0"/>
                          </a:rPr>
                          <m:t> </m:t>
                        </m:r>
                      </m:e>
                    </m:nary>
                  </m:oMath>
                </a14:m>
                <a:r>
                  <a:rPr lang="en-US" sz="1800" dirty="0">
                    <a:solidFill>
                      <a:schemeClr val="accent1"/>
                    </a:solidFill>
                  </a:rPr>
                  <a:t>, to denote the word sum (or summation), and defined the summation notation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8667" y="262467"/>
                <a:ext cx="11015133" cy="5914496"/>
              </a:xfrm>
              <a:blipFill rotWithShape="0">
                <a:blip r:embed="rId2"/>
                <a:stretch>
                  <a:fillRect l="-1162" t="-1649"/>
                </a:stretch>
              </a:blipFill>
            </p:spPr>
            <p:txBody>
              <a:bodyPr/>
              <a:lstStyle/>
              <a:p>
                <a:r>
                  <a:rPr lang="en-US">
                    <a:noFill/>
                  </a:rPr>
                  <a:t> </a:t>
                </a:r>
              </a:p>
            </p:txBody>
          </p:sp>
        </mc:Fallback>
      </mc:AlternateContent>
    </p:spTree>
    <p:extLst>
      <p:ext uri="{BB962C8B-B14F-4D97-AF65-F5344CB8AC3E}">
        <p14:creationId xmlns:p14="http://schemas.microsoft.com/office/powerpoint/2010/main" val="1348747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endParaRPr lang="en-US" dirty="0"/>
          </a:p>
        </p:txBody>
      </p:sp>
      <p:pic>
        <p:nvPicPr>
          <p:cNvPr id="4" name="Picture 3"/>
          <p:cNvPicPr>
            <a:picLocks noChangeAspect="1"/>
          </p:cNvPicPr>
          <p:nvPr/>
        </p:nvPicPr>
        <p:blipFill>
          <a:blip r:embed="rId2"/>
          <a:stretch>
            <a:fillRect/>
          </a:stretch>
        </p:blipFill>
        <p:spPr>
          <a:xfrm>
            <a:off x="1924050" y="1714500"/>
            <a:ext cx="8343900" cy="3429000"/>
          </a:xfrm>
          <a:prstGeom prst="rect">
            <a:avLst/>
          </a:prstGeom>
        </p:spPr>
      </p:pic>
    </p:spTree>
    <p:extLst>
      <p:ext uri="{BB962C8B-B14F-4D97-AF65-F5344CB8AC3E}">
        <p14:creationId xmlns:p14="http://schemas.microsoft.com/office/powerpoint/2010/main" val="1713876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1657350" y="692150"/>
            <a:ext cx="8877300" cy="5054600"/>
          </a:xfrm>
          <a:prstGeom prst="rect">
            <a:avLst/>
          </a:prstGeom>
        </p:spPr>
      </p:pic>
    </p:spTree>
    <p:extLst>
      <p:ext uri="{BB962C8B-B14F-4D97-AF65-F5344CB8AC3E}">
        <p14:creationId xmlns:p14="http://schemas.microsoft.com/office/powerpoint/2010/main" val="920900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62467"/>
                <a:ext cx="10515600" cy="5914496"/>
              </a:xfrm>
            </p:spPr>
            <p:txBody>
              <a:bodyPr/>
              <a:lstStyle/>
              <a:p>
                <a:pPr marL="0" indent="0">
                  <a:buNone/>
                </a:pPr>
                <a:r>
                  <a:rPr lang="en-US" dirty="0">
                    <a:solidFill>
                      <a:srgbClr val="0070C0"/>
                    </a:solidFill>
                  </a:rPr>
                  <a:t>When the Terms of a Summation Are Given by a Formula</a:t>
                </a:r>
              </a:p>
              <a:p>
                <a:pPr marL="0" indent="0">
                  <a:buNone/>
                </a:pPr>
                <a:r>
                  <a:rPr lang="en-US" dirty="0"/>
                  <a:t>Compute the following summation:</a:t>
                </a:r>
              </a:p>
              <a:p>
                <a:pPr marL="0" indent="0">
                  <a:buNone/>
                </a:pPr>
                <a14:m>
                  <m:oMathPara xmlns:m="http://schemas.openxmlformats.org/officeDocument/2006/math">
                    <m:oMathParaPr>
                      <m:jc m:val="centerGroup"/>
                    </m:oMathParaPr>
                    <m:oMath xmlns:m="http://schemas.openxmlformats.org/officeDocument/2006/math">
                      <m:nary>
                        <m:naryPr>
                          <m:chr m:val="∑"/>
                          <m:ctrlPr>
                            <a:rPr lang="is-IS" i="1" smtClean="0">
                              <a:latin typeface="Cambria Math" panose="02040503050406030204" pitchFamily="18" charset="0"/>
                            </a:rPr>
                          </m:ctrlPr>
                        </m:naryPr>
                        <m:sub>
                          <m:r>
                            <m:rPr>
                              <m:brk m:alnAt="23"/>
                            </m:rPr>
                            <a:rPr lang="en-US" b="0" i="1" smtClean="0">
                              <a:latin typeface="Cambria Math" charset="0"/>
                            </a:rPr>
                            <m:t>𝑘</m:t>
                          </m:r>
                          <m:r>
                            <a:rPr lang="en-US" b="0" i="1" smtClean="0">
                              <a:latin typeface="Cambria Math" charset="0"/>
                            </a:rPr>
                            <m:t>=1</m:t>
                          </m:r>
                        </m:sub>
                        <m:sup>
                          <m:r>
                            <a:rPr lang="en-US" b="0" i="1" smtClean="0">
                              <a:latin typeface="Cambria Math" charset="0"/>
                            </a:rPr>
                            <m:t>5</m:t>
                          </m:r>
                        </m:sup>
                        <m:e>
                          <m:sSup>
                            <m:sSupPr>
                              <m:ctrlPr>
                                <a:rPr lang="is-IS" i="1" smtClean="0">
                                  <a:latin typeface="Cambria Math" panose="02040503050406030204" pitchFamily="18" charset="0"/>
                                </a:rPr>
                              </m:ctrlPr>
                            </m:sSupPr>
                            <m:e>
                              <m:r>
                                <a:rPr lang="en-US" b="0" i="1" smtClean="0">
                                  <a:latin typeface="Cambria Math" charset="0"/>
                                </a:rPr>
                                <m:t>𝑘</m:t>
                              </m:r>
                            </m:e>
                            <m:sup>
                              <m:r>
                                <a:rPr lang="en-US" b="0" i="1" smtClean="0">
                                  <a:latin typeface="Cambria Math" charset="0"/>
                                </a:rPr>
                                <m:t>2</m:t>
                              </m:r>
                            </m:sup>
                          </m:sSup>
                        </m:e>
                      </m:nary>
                    </m:oMath>
                  </m:oMathPara>
                </a14:m>
                <a:endParaRPr lang="en-US" dirty="0"/>
              </a:p>
              <a:p>
                <a:pPr marL="0" indent="0">
                  <a:buNone/>
                </a:pPr>
                <a:endParaRPr lang="en-US" dirty="0"/>
              </a:p>
              <a:p>
                <a:pPr marL="0" indent="0">
                  <a:buNone/>
                </a:pPr>
                <a:r>
                  <a:rPr lang="en-US" dirty="0">
                    <a:solidFill>
                      <a:srgbClr val="0070C0"/>
                    </a:solidFill>
                  </a:rPr>
                  <a:t>Solution </a:t>
                </a:r>
              </a:p>
              <a:p>
                <a:pPr marL="0" indent="0">
                  <a:buNone/>
                </a:pPr>
                <a:endParaRPr lang="en-US" dirty="0">
                  <a:solidFill>
                    <a:srgbClr val="0070C0"/>
                  </a:solidFill>
                </a:endParaRPr>
              </a:p>
              <a:p>
                <a:pPr marL="0" indent="0" algn="l">
                  <a:buNone/>
                </a:pPr>
                <a14:m>
                  <m:oMathPara xmlns:m="http://schemas.openxmlformats.org/officeDocument/2006/math">
                    <m:oMathParaPr>
                      <m:jc m:val="left"/>
                    </m:oMathParaPr>
                    <m:oMath xmlns:m="http://schemas.openxmlformats.org/officeDocument/2006/math">
                      <m:nary>
                        <m:naryPr>
                          <m:chr m:val="∑"/>
                          <m:ctrlPr>
                            <a:rPr lang="is-IS" i="1" smtClean="0">
                              <a:latin typeface="Cambria Math" panose="02040503050406030204" pitchFamily="18" charset="0"/>
                            </a:rPr>
                          </m:ctrlPr>
                        </m:naryPr>
                        <m:sub>
                          <m:r>
                            <m:rPr>
                              <m:brk m:alnAt="23"/>
                            </m:rPr>
                            <a:rPr lang="en-US" b="0" i="1" smtClean="0">
                              <a:latin typeface="Cambria Math" charset="0"/>
                            </a:rPr>
                            <m:t>𝑘</m:t>
                          </m:r>
                          <m:r>
                            <a:rPr lang="en-US" b="0" i="1" smtClean="0">
                              <a:latin typeface="Cambria Math" charset="0"/>
                            </a:rPr>
                            <m:t>=1</m:t>
                          </m:r>
                        </m:sub>
                        <m:sup>
                          <m:r>
                            <a:rPr lang="en-US" b="0" i="1" smtClean="0">
                              <a:latin typeface="Cambria Math" charset="0"/>
                            </a:rPr>
                            <m:t>5</m:t>
                          </m:r>
                        </m:sup>
                        <m:e>
                          <m:sSup>
                            <m:sSupPr>
                              <m:ctrlPr>
                                <a:rPr lang="is-IS" i="1" smtClean="0">
                                  <a:latin typeface="Cambria Math" panose="02040503050406030204" pitchFamily="18" charset="0"/>
                                </a:rPr>
                              </m:ctrlPr>
                            </m:sSupPr>
                            <m:e>
                              <m:r>
                                <a:rPr lang="en-US" b="0" i="1" smtClean="0">
                                  <a:latin typeface="Cambria Math" charset="0"/>
                                </a:rPr>
                                <m:t>𝑘</m:t>
                              </m:r>
                            </m:e>
                            <m:sup>
                              <m:r>
                                <a:rPr lang="en-US" b="0" i="1" smtClean="0">
                                  <a:latin typeface="Cambria Math" charset="0"/>
                                </a:rPr>
                                <m:t>2</m:t>
                              </m:r>
                            </m:sup>
                          </m:sSup>
                        </m:e>
                      </m:nary>
                    </m:oMath>
                  </m:oMathPara>
                </a14:m>
                <a:endParaRPr lang="en-US" dirty="0">
                  <a:solidFill>
                    <a:srgbClr val="0070C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62467"/>
                <a:ext cx="10515600" cy="5914496"/>
              </a:xfrm>
              <a:blipFill rotWithShape="0">
                <a:blip r:embed="rId2"/>
                <a:stretch>
                  <a:fillRect l="-1217" t="-16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2026023" y="3980328"/>
                <a:ext cx="5011270" cy="80682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r>
                  <a:rPr lang="en-US" sz="2800" dirty="0"/>
                  <a:t>= </a:t>
                </a: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charset="0"/>
                          </a:rPr>
                          <m:t>1</m:t>
                        </m:r>
                      </m:e>
                      <m:sup>
                        <m:r>
                          <a:rPr lang="en-US" sz="2800" b="0" i="1" smtClean="0">
                            <a:latin typeface="Cambria Math" charset="0"/>
                          </a:rPr>
                          <m:t>2</m:t>
                        </m:r>
                      </m:sup>
                    </m:sSup>
                    <m:r>
                      <a:rPr lang="en-US" sz="2800" b="0" i="1" smtClean="0">
                        <a:latin typeface="Cambria Math" charset="0"/>
                      </a:rPr>
                      <m:t>+</m:t>
                    </m:r>
                    <m:sSup>
                      <m:sSupPr>
                        <m:ctrlPr>
                          <a:rPr lang="en-US" sz="2800" i="1" smtClean="0">
                            <a:latin typeface="Cambria Math" panose="02040503050406030204" pitchFamily="18" charset="0"/>
                          </a:rPr>
                        </m:ctrlPr>
                      </m:sSupPr>
                      <m:e>
                        <m:r>
                          <a:rPr lang="en-US" sz="2800" b="0" i="1" smtClean="0">
                            <a:latin typeface="Cambria Math" charset="0"/>
                          </a:rPr>
                          <m:t>2</m:t>
                        </m:r>
                      </m:e>
                      <m:sup>
                        <m:r>
                          <a:rPr lang="en-US" sz="2800" b="0" i="1" smtClean="0">
                            <a:latin typeface="Cambria Math" charset="0"/>
                          </a:rPr>
                          <m:t>2</m:t>
                        </m:r>
                      </m:sup>
                    </m:sSup>
                    <m:r>
                      <a:rPr lang="en-US" sz="2800" b="0" i="1" smtClean="0">
                        <a:latin typeface="Cambria Math" charset="0"/>
                      </a:rPr>
                      <m:t>+</m:t>
                    </m:r>
                    <m:sSup>
                      <m:sSupPr>
                        <m:ctrlPr>
                          <a:rPr lang="en-US" sz="2800" i="1" smtClean="0">
                            <a:latin typeface="Cambria Math" panose="02040503050406030204" pitchFamily="18" charset="0"/>
                          </a:rPr>
                        </m:ctrlPr>
                      </m:sSupPr>
                      <m:e>
                        <m:r>
                          <a:rPr lang="en-US" sz="2800" b="0" i="1" smtClean="0">
                            <a:latin typeface="Cambria Math" charset="0"/>
                          </a:rPr>
                          <m:t>3</m:t>
                        </m:r>
                      </m:e>
                      <m:sup>
                        <m:r>
                          <a:rPr lang="en-US" sz="2800" b="0" i="1" smtClean="0">
                            <a:latin typeface="Cambria Math" charset="0"/>
                          </a:rPr>
                          <m:t>2</m:t>
                        </m:r>
                      </m:sup>
                    </m:sSup>
                    <m:r>
                      <a:rPr lang="en-US" sz="2800" b="0" i="1" smtClean="0">
                        <a:latin typeface="Cambria Math" charset="0"/>
                      </a:rPr>
                      <m:t>+</m:t>
                    </m:r>
                    <m:sSup>
                      <m:sSupPr>
                        <m:ctrlPr>
                          <a:rPr lang="en-US" sz="2800" i="1" smtClean="0">
                            <a:latin typeface="Cambria Math" panose="02040503050406030204" pitchFamily="18" charset="0"/>
                          </a:rPr>
                        </m:ctrlPr>
                      </m:sSupPr>
                      <m:e>
                        <m:r>
                          <a:rPr lang="en-US" sz="2800" b="0" i="1" smtClean="0">
                            <a:latin typeface="Cambria Math" charset="0"/>
                          </a:rPr>
                          <m:t>4</m:t>
                        </m:r>
                      </m:e>
                      <m:sup>
                        <m:r>
                          <a:rPr lang="en-US" sz="2800" b="0" i="1" smtClean="0">
                            <a:latin typeface="Cambria Math" charset="0"/>
                          </a:rPr>
                          <m:t>2</m:t>
                        </m:r>
                      </m:sup>
                    </m:sSup>
                    <m:r>
                      <a:rPr lang="en-US" sz="2800" b="0" i="1" smtClean="0">
                        <a:latin typeface="Cambria Math" charset="0"/>
                      </a:rPr>
                      <m:t>+</m:t>
                    </m:r>
                    <m:sSup>
                      <m:sSupPr>
                        <m:ctrlPr>
                          <a:rPr lang="en-US" sz="2800" i="1" smtClean="0">
                            <a:latin typeface="Cambria Math" panose="02040503050406030204" pitchFamily="18" charset="0"/>
                          </a:rPr>
                        </m:ctrlPr>
                      </m:sSupPr>
                      <m:e>
                        <m:r>
                          <a:rPr lang="en-US" sz="2800" b="0" i="1" smtClean="0">
                            <a:latin typeface="Cambria Math" charset="0"/>
                          </a:rPr>
                          <m:t>5</m:t>
                        </m:r>
                      </m:e>
                      <m:sup>
                        <m:r>
                          <a:rPr lang="en-US" sz="2800" b="0" i="1" smtClean="0">
                            <a:latin typeface="Cambria Math" charset="0"/>
                          </a:rPr>
                          <m:t>2</m:t>
                        </m:r>
                      </m:sup>
                    </m:sSup>
                    <m:r>
                      <a:rPr lang="en-US" sz="2800" b="0" i="1" smtClean="0">
                        <a:latin typeface="Cambria Math" charset="0"/>
                      </a:rPr>
                      <m:t>=55 </m:t>
                    </m:r>
                  </m:oMath>
                </a14:m>
                <a:endParaRPr lang="en-US" sz="2800" dirty="0"/>
              </a:p>
            </p:txBody>
          </p:sp>
        </mc:Choice>
        <mc:Fallback xmlns="">
          <p:sp>
            <p:nvSpPr>
              <p:cNvPr id="2" name="Rectangle 1"/>
              <p:cNvSpPr>
                <a:spLocks noRot="1" noChangeAspect="1" noMove="1" noResize="1" noEditPoints="1" noAdjustHandles="1" noChangeArrowheads="1" noChangeShapeType="1" noTextEdit="1"/>
              </p:cNvSpPr>
              <p:nvPr/>
            </p:nvSpPr>
            <p:spPr>
              <a:xfrm>
                <a:off x="2026023" y="3980328"/>
                <a:ext cx="5011270" cy="806824"/>
              </a:xfrm>
              <a:prstGeom prst="rect">
                <a:avLst/>
              </a:prstGeom>
              <a:blipFill rotWithShape="0">
                <a:blip r:embed="rId3"/>
                <a:stretch>
                  <a:fillRect l="-2306" b="-3731"/>
                </a:stretch>
              </a:blipFill>
              <a:ln>
                <a:solidFill>
                  <a:schemeClr val="bg1"/>
                </a:solidFill>
              </a:ln>
            </p:spPr>
            <p:txBody>
              <a:bodyPr/>
              <a:lstStyle/>
              <a:p>
                <a:r>
                  <a:rPr lang="en-US">
                    <a:noFill/>
                  </a:rPr>
                  <a:t> </a:t>
                </a:r>
              </a:p>
            </p:txBody>
          </p:sp>
        </mc:Fallback>
      </mc:AlternateContent>
      <p:sp>
        <p:nvSpPr>
          <p:cNvPr id="4" name="Double Brace 3"/>
          <p:cNvSpPr/>
          <p:nvPr/>
        </p:nvSpPr>
        <p:spPr>
          <a:xfrm>
            <a:off x="7493000" y="1532467"/>
            <a:ext cx="2726267" cy="168724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Can you compute this summation using your preferred programming language?</a:t>
            </a:r>
          </a:p>
        </p:txBody>
      </p:sp>
    </p:spTree>
    <p:extLst>
      <p:ext uri="{BB962C8B-B14F-4D97-AF65-F5344CB8AC3E}">
        <p14:creationId xmlns:p14="http://schemas.microsoft.com/office/powerpoint/2010/main" val="16807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62467"/>
                <a:ext cx="10515600" cy="5914496"/>
              </a:xfrm>
            </p:spPr>
            <p:txBody>
              <a:bodyPr/>
              <a:lstStyle/>
              <a:p>
                <a:pPr marL="0" indent="0">
                  <a:buNone/>
                </a:pPr>
                <a:r>
                  <a:rPr lang="en-US" dirty="0">
                    <a:solidFill>
                      <a:srgbClr val="0070C0"/>
                    </a:solidFill>
                  </a:rPr>
                  <a:t>Changing from Summation Notation to Expanded Form</a:t>
                </a:r>
              </a:p>
              <a:p>
                <a:pPr marL="0" indent="0">
                  <a:buNone/>
                </a:pPr>
                <a:r>
                  <a:rPr lang="en-US" dirty="0"/>
                  <a:t>Write the following summation in expanded form:</a:t>
                </a:r>
              </a:p>
              <a:p>
                <a:pPr marL="0" indent="0">
                  <a:buNone/>
                </a:pPr>
                <a14:m>
                  <m:oMathPara xmlns:m="http://schemas.openxmlformats.org/officeDocument/2006/math">
                    <m:oMathParaPr>
                      <m:jc m:val="centerGroup"/>
                    </m:oMathParaPr>
                    <m:oMath xmlns:m="http://schemas.openxmlformats.org/officeDocument/2006/math">
                      <m:nary>
                        <m:naryPr>
                          <m:chr m:val="∑"/>
                          <m:ctrlPr>
                            <a:rPr lang="is-IS" i="1" smtClean="0">
                              <a:latin typeface="Cambria Math" panose="02040503050406030204" pitchFamily="18" charset="0"/>
                            </a:rPr>
                          </m:ctrlPr>
                        </m:naryPr>
                        <m:sub>
                          <m:r>
                            <a:rPr lang="en-US" b="0" i="1" smtClean="0">
                              <a:latin typeface="Cambria Math" charset="0"/>
                            </a:rPr>
                            <m:t>𝑖</m:t>
                          </m:r>
                          <m:r>
                            <a:rPr lang="en-US" b="0" i="1" smtClean="0">
                              <a:latin typeface="Cambria Math" charset="0"/>
                            </a:rPr>
                            <m:t>=0</m:t>
                          </m:r>
                        </m:sub>
                        <m:sup>
                          <m:r>
                            <a:rPr lang="en-US" b="0" i="1" smtClean="0">
                              <a:latin typeface="Cambria Math" charset="0"/>
                            </a:rPr>
                            <m:t>𝑛</m:t>
                          </m:r>
                        </m:sup>
                        <m:e>
                          <m:f>
                            <m:fPr>
                              <m:ctrlPr>
                                <a:rPr lang="mr-IN" b="0" i="1" smtClean="0">
                                  <a:latin typeface="Cambria Math" panose="02040503050406030204" pitchFamily="18" charset="0"/>
                                </a:rPr>
                              </m:ctrlPr>
                            </m:fPr>
                            <m:num>
                              <m:sSup>
                                <m:sSupPr>
                                  <m:ctrlPr>
                                    <a:rPr lang="mr-IN" b="0" i="1" smtClean="0">
                                      <a:latin typeface="Cambria Math" panose="02040503050406030204" pitchFamily="18" charset="0"/>
                                    </a:rPr>
                                  </m:ctrlPr>
                                </m:sSupPr>
                                <m:e>
                                  <m:r>
                                    <a:rPr lang="en-US" b="0" i="1" smtClean="0">
                                      <a:latin typeface="Cambria Math" charset="0"/>
                                    </a:rPr>
                                    <m:t>(−1)</m:t>
                                  </m:r>
                                </m:e>
                                <m:sup>
                                  <m:r>
                                    <a:rPr lang="en-US" b="0" i="1" smtClean="0">
                                      <a:latin typeface="Cambria Math" charset="0"/>
                                    </a:rPr>
                                    <m:t>𝑖</m:t>
                                  </m:r>
                                </m:sup>
                              </m:sSup>
                            </m:num>
                            <m:den>
                              <m:r>
                                <a:rPr lang="en-US" b="0" i="1" smtClean="0">
                                  <a:latin typeface="Cambria Math" charset="0"/>
                                </a:rPr>
                                <m:t>𝑖</m:t>
                              </m:r>
                              <m:r>
                                <a:rPr lang="en-US" b="0" i="1" smtClean="0">
                                  <a:latin typeface="Cambria Math" charset="0"/>
                                </a:rPr>
                                <m:t>+1</m:t>
                              </m:r>
                            </m:den>
                          </m:f>
                        </m:e>
                      </m:nary>
                    </m:oMath>
                  </m:oMathPara>
                </a14:m>
                <a:endParaRPr lang="en-US" dirty="0"/>
              </a:p>
              <a:p>
                <a:pPr marL="0" indent="0">
                  <a:buNone/>
                </a:pPr>
                <a:r>
                  <a:rPr lang="en-US" dirty="0">
                    <a:solidFill>
                      <a:srgbClr val="0070C0"/>
                    </a:solidFill>
                  </a:rPr>
                  <a:t>Solution</a:t>
                </a:r>
              </a:p>
              <a:p>
                <a:pPr marL="0" indent="0">
                  <a:buNone/>
                </a:pPr>
                <a:endParaRPr lang="en-US" dirty="0">
                  <a:solidFill>
                    <a:srgbClr val="0070C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62467"/>
                <a:ext cx="10515600" cy="5914496"/>
              </a:xfrm>
              <a:blipFill rotWithShape="0">
                <a:blip r:embed="rId2"/>
                <a:stretch>
                  <a:fillRect l="-1217" t="-1649"/>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2432050" y="2933700"/>
            <a:ext cx="7327900" cy="2514600"/>
          </a:xfrm>
          <a:prstGeom prst="rect">
            <a:avLst/>
          </a:prstGeom>
        </p:spPr>
      </p:pic>
    </p:spTree>
    <p:extLst>
      <p:ext uri="{BB962C8B-B14F-4D97-AF65-F5344CB8AC3E}">
        <p14:creationId xmlns:p14="http://schemas.microsoft.com/office/powerpoint/2010/main" val="1162101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62467"/>
                <a:ext cx="10515600" cy="5914496"/>
              </a:xfrm>
            </p:spPr>
            <p:txBody>
              <a:bodyPr/>
              <a:lstStyle/>
              <a:p>
                <a:r>
                  <a:rPr lang="en-US" dirty="0"/>
                  <a:t> It's not immediately obvious that the puzzle has a solution, but a little thought (or having seen the problem before) convinces us that it does. Now the question arises: What's the best we can do? That is, how many moves are necessary and sufficient to perform the task?</a:t>
                </a:r>
              </a:p>
              <a:p>
                <a:r>
                  <a:rPr lang="en-US" dirty="0"/>
                  <a:t> let's consider what happens if there are </a:t>
                </a:r>
                <a14:m>
                  <m:oMath xmlns:m="http://schemas.openxmlformats.org/officeDocument/2006/math">
                    <m:r>
                      <a:rPr lang="en-US" i="1" dirty="0" smtClean="0">
                        <a:solidFill>
                          <a:schemeClr val="tx1"/>
                        </a:solidFill>
                        <a:latin typeface="Cambria Math" charset="0"/>
                      </a:rPr>
                      <m:t>𝑛</m:t>
                    </m:r>
                  </m:oMath>
                </a14:m>
                <a:r>
                  <a:rPr lang="en-US" dirty="0"/>
                  <a:t> disks.</a:t>
                </a:r>
              </a:p>
              <a:p>
                <a:r>
                  <a:rPr lang="en-US" dirty="0"/>
                  <a:t> Let's say that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charset="0"/>
                          </a:rPr>
                          <m:t>𝑇</m:t>
                        </m:r>
                      </m:e>
                      <m:sub>
                        <m:r>
                          <a:rPr lang="en-US" b="0" i="1" dirty="0" smtClean="0">
                            <a:latin typeface="Cambria Math" charset="0"/>
                          </a:rPr>
                          <m:t>𝑛</m:t>
                        </m:r>
                      </m:sub>
                    </m:sSub>
                  </m:oMath>
                </a14:m>
                <a:r>
                  <a:rPr lang="en-US" dirty="0"/>
                  <a:t> is the minimum number of moves that will transfer n  disks from one peg to another under Lucas's rules. Then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charset="0"/>
                          </a:rPr>
                          <m:t>𝑇</m:t>
                        </m:r>
                      </m:e>
                      <m:sub>
                        <m:r>
                          <a:rPr lang="en-US" b="0" i="1" dirty="0" smtClean="0">
                            <a:latin typeface="Cambria Math" charset="0"/>
                          </a:rPr>
                          <m:t>1</m:t>
                        </m:r>
                      </m:sub>
                    </m:sSub>
                  </m:oMath>
                </a14:m>
                <a:r>
                  <a:rPr lang="en-US" dirty="0"/>
                  <a:t> is obviously 1 , and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charset="0"/>
                          </a:rPr>
                          <m:t>𝑇</m:t>
                        </m:r>
                      </m:e>
                      <m:sub>
                        <m:r>
                          <a:rPr lang="en-US" b="0" i="1" dirty="0" smtClean="0">
                            <a:latin typeface="Cambria Math" charset="0"/>
                          </a:rPr>
                          <m:t>2</m:t>
                        </m:r>
                      </m:sub>
                    </m:sSub>
                  </m:oMath>
                </a14:m>
                <a:r>
                  <a:rPr lang="en-US" dirty="0"/>
                  <a:t>  = 3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62467"/>
                <a:ext cx="10515600" cy="5914496"/>
              </a:xfrm>
              <a:blipFill rotWithShape="0">
                <a:blip r:embed="rId2"/>
                <a:stretch>
                  <a:fillRect l="-1043" t="-1649" r="-1217"/>
                </a:stretch>
              </a:blipFill>
            </p:spPr>
            <p:txBody>
              <a:bodyPr/>
              <a:lstStyle/>
              <a:p>
                <a:r>
                  <a:rPr lang="en-US">
                    <a:noFill/>
                  </a:rPr>
                  <a:t> </a:t>
                </a:r>
              </a:p>
            </p:txBody>
          </p:sp>
        </mc:Fallback>
      </mc:AlternateContent>
    </p:spTree>
    <p:extLst>
      <p:ext uri="{BB962C8B-B14F-4D97-AF65-F5344CB8AC3E}">
        <p14:creationId xmlns:p14="http://schemas.microsoft.com/office/powerpoint/2010/main" val="2081296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pPr marL="0" indent="0">
              <a:buNone/>
            </a:pPr>
            <a:r>
              <a:rPr lang="en-US" dirty="0">
                <a:solidFill>
                  <a:schemeClr val="accent1"/>
                </a:solidFill>
              </a:rPr>
              <a:t>Factorial and “n Choose r” Notation</a:t>
            </a:r>
          </a:p>
          <a:p>
            <a:endParaRPr lang="en-US" dirty="0"/>
          </a:p>
        </p:txBody>
      </p:sp>
      <p:pic>
        <p:nvPicPr>
          <p:cNvPr id="2" name="Picture 1"/>
          <p:cNvPicPr>
            <a:picLocks noChangeAspect="1"/>
          </p:cNvPicPr>
          <p:nvPr/>
        </p:nvPicPr>
        <p:blipFill>
          <a:blip r:embed="rId2"/>
          <a:stretch>
            <a:fillRect/>
          </a:stretch>
        </p:blipFill>
        <p:spPr>
          <a:xfrm>
            <a:off x="2000250" y="1638300"/>
            <a:ext cx="8191500" cy="2413000"/>
          </a:xfrm>
          <a:prstGeom prst="rect">
            <a:avLst/>
          </a:prstGeom>
        </p:spPr>
      </p:pic>
    </p:spTree>
    <p:extLst>
      <p:ext uri="{BB962C8B-B14F-4D97-AF65-F5344CB8AC3E}">
        <p14:creationId xmlns:p14="http://schemas.microsoft.com/office/powerpoint/2010/main" val="75233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62467"/>
                <a:ext cx="10515600" cy="5914496"/>
              </a:xfrm>
            </p:spPr>
            <p:txBody>
              <a:bodyPr>
                <a:normAutofit/>
              </a:bodyPr>
              <a:lstStyle/>
              <a:p>
                <a:pPr marL="0" indent="0">
                  <a:lnSpc>
                    <a:spcPct val="100000"/>
                  </a:lnSpc>
                  <a:spcBef>
                    <a:spcPts val="0"/>
                  </a:spcBef>
                  <a:buNone/>
                </a:pPr>
                <a:r>
                  <a:rPr lang="en-US" b="1" i="1" dirty="0">
                    <a:solidFill>
                      <a:schemeClr val="accent1"/>
                    </a:solidFill>
                  </a:rPr>
                  <a:t>Permutations</a:t>
                </a:r>
              </a:p>
              <a:p>
                <a:pPr>
                  <a:lnSpc>
                    <a:spcPct val="100000"/>
                  </a:lnSpc>
                  <a:spcBef>
                    <a:spcPts val="0"/>
                  </a:spcBef>
                </a:pPr>
                <a:r>
                  <a:rPr lang="en-US" dirty="0"/>
                  <a:t>Let’s say we have 8 players and 3 prizes to choose from, how many ways can we award the prizes? </a:t>
                </a:r>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r>
                  <a:rPr lang="en-US" dirty="0"/>
                  <a:t>Lets assume the first player (A) win the first prize, for the second prize we have 7 players to choose from, for the third we 6 players to choose from ( 8 * 7 * 6 = 336 different option) </a:t>
                </a:r>
                <a:r>
                  <a:rPr lang="en-US" dirty="0">
                    <a:solidFill>
                      <a:srgbClr val="C00000"/>
                    </a:solidFill>
                  </a:rPr>
                  <a:t>this is not 8!</a:t>
                </a:r>
              </a:p>
              <a:p>
                <a:pPr>
                  <a:lnSpc>
                    <a:spcPct val="100000"/>
                  </a:lnSpc>
                  <a:spcBef>
                    <a:spcPts val="0"/>
                  </a:spcBef>
                </a:pPr>
                <a:endParaRPr lang="en-US" dirty="0"/>
              </a:p>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panose="02040503050406030204" pitchFamily="18" charset="0"/>
                            </a:rPr>
                          </m:ctrlPr>
                        </m:dPr>
                        <m:e>
                          <m:r>
                            <a:rPr lang="en-US" b="0" i="1" smtClean="0">
                              <a:latin typeface="Cambria Math" charset="0"/>
                            </a:rPr>
                            <m:t>𝑛</m:t>
                          </m:r>
                          <m:r>
                            <a:rPr lang="en-US" b="0" i="1" smtClean="0">
                              <a:latin typeface="Cambria Math" charset="0"/>
                            </a:rPr>
                            <m:t>,</m:t>
                          </m:r>
                          <m:r>
                            <a:rPr lang="en-US" b="0" i="1" smtClean="0">
                              <a:latin typeface="Cambria Math" charset="0"/>
                            </a:rPr>
                            <m:t>𝑘</m:t>
                          </m:r>
                        </m:e>
                      </m:d>
                      <m:r>
                        <a:rPr lang="en-US" b="0" i="1" smtClean="0">
                          <a:latin typeface="Cambria Math" charset="0"/>
                        </a:rPr>
                        <m:t>= </m:t>
                      </m:r>
                      <m:f>
                        <m:fPr>
                          <m:ctrlPr>
                            <a:rPr lang="mr-IN" i="1" smtClean="0">
                              <a:latin typeface="Cambria Math" panose="02040503050406030204" pitchFamily="18" charset="0"/>
                            </a:rPr>
                          </m:ctrlPr>
                        </m:fPr>
                        <m:num>
                          <m:r>
                            <a:rPr lang="en-US" b="0" i="1" smtClean="0">
                              <a:latin typeface="Cambria Math" charset="0"/>
                            </a:rPr>
                            <m:t>𝑛</m:t>
                          </m:r>
                          <m:r>
                            <a:rPr lang="en-US" b="0" i="1" smtClean="0">
                              <a:latin typeface="Cambria Math" charset="0"/>
                            </a:rPr>
                            <m:t>!</m:t>
                          </m:r>
                        </m:num>
                        <m:den>
                          <m:d>
                            <m:dPr>
                              <m:ctrlPr>
                                <a:rPr lang="en-US" b="0" i="1" smtClean="0">
                                  <a:latin typeface="Cambria Math" panose="02040503050406030204" pitchFamily="18" charset="0"/>
                                </a:rPr>
                              </m:ctrlPr>
                            </m:dPr>
                            <m:e>
                              <m:r>
                                <a:rPr lang="en-US" b="0" i="1" smtClean="0">
                                  <a:latin typeface="Cambria Math" charset="0"/>
                                </a:rPr>
                                <m:t>𝑛</m:t>
                              </m:r>
                              <m:r>
                                <a:rPr lang="en-US" b="0" i="1" smtClean="0">
                                  <a:latin typeface="Cambria Math" charset="0"/>
                                </a:rPr>
                                <m:t>−</m:t>
                              </m:r>
                              <m:r>
                                <a:rPr lang="en-US" b="0" i="1" smtClean="0">
                                  <a:latin typeface="Cambria Math" charset="0"/>
                                </a:rPr>
                                <m:t>𝑘</m:t>
                              </m:r>
                            </m:e>
                          </m:d>
                          <m:r>
                            <a:rPr lang="en-US" b="0" i="1" smtClean="0">
                              <a:latin typeface="Cambria Math" charset="0"/>
                            </a:rPr>
                            <m:t>!</m:t>
                          </m:r>
                        </m:den>
                      </m:f>
                    </m:oMath>
                  </m:oMathPara>
                </a14:m>
                <a:endParaRPr lang="en-US" dirty="0"/>
              </a:p>
              <a:p>
                <a:pPr marL="0" indent="0" algn="ctr">
                  <a:lnSpc>
                    <a:spcPct val="100000"/>
                  </a:lnSpc>
                  <a:spcBef>
                    <a:spcPts val="0"/>
                  </a:spcBef>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62467"/>
                <a:ext cx="10515600" cy="5914496"/>
              </a:xfrm>
              <a:blipFill rotWithShape="0">
                <a:blip r:embed="rId2"/>
                <a:stretch>
                  <a:fillRect l="-1217" t="-928" r="-1565"/>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023783" y="1500981"/>
            <a:ext cx="4144433" cy="1249007"/>
          </a:xfrm>
          <a:prstGeom prst="rect">
            <a:avLst/>
          </a:prstGeom>
        </p:spPr>
      </p:pic>
    </p:spTree>
    <p:extLst>
      <p:ext uri="{BB962C8B-B14F-4D97-AF65-F5344CB8AC3E}">
        <p14:creationId xmlns:p14="http://schemas.microsoft.com/office/powerpoint/2010/main" val="1728327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pPr marL="228600" indent="-228600" algn="l" defTabSz="914400" rtl="0" eaLnBrk="1" latinLnBrk="0" hangingPunct="1">
              <a:lnSpc>
                <a:spcPct val="90000"/>
              </a:lnSpc>
              <a:spcBef>
                <a:spcPts val="1000"/>
              </a:spcBef>
              <a:buFont typeface="Arial"/>
              <a:buChar char="•"/>
            </a:pPr>
            <a:r>
              <a:rPr lang="en-US" dirty="0">
                <a:solidFill>
                  <a:schemeClr val="accent5">
                    <a:lumMod val="75000"/>
                  </a:schemeClr>
                </a:solidFill>
              </a:rPr>
              <a:t>Permutation using Python </a:t>
            </a:r>
          </a:p>
          <a:p>
            <a:pPr marL="228600" indent="-228600" algn="l" defTabSz="914400" rtl="0" eaLnBrk="1" latinLnBrk="0" hangingPunct="1">
              <a:lnSpc>
                <a:spcPct val="90000"/>
              </a:lnSpc>
              <a:spcBef>
                <a:spcPts val="1000"/>
              </a:spcBef>
              <a:buFont typeface="Arial"/>
              <a:buChar char="•"/>
            </a:pPr>
            <a:endParaRPr lang="en-US" dirty="0"/>
          </a:p>
        </p:txBody>
      </p:sp>
      <p:pic>
        <p:nvPicPr>
          <p:cNvPr id="2" name="Picture 1"/>
          <p:cNvPicPr>
            <a:picLocks noChangeAspect="1"/>
          </p:cNvPicPr>
          <p:nvPr/>
        </p:nvPicPr>
        <p:blipFill>
          <a:blip r:embed="rId3"/>
          <a:stretch>
            <a:fillRect/>
          </a:stretch>
        </p:blipFill>
        <p:spPr>
          <a:xfrm>
            <a:off x="1862666" y="1817941"/>
            <a:ext cx="8466667" cy="2004260"/>
          </a:xfrm>
          <a:prstGeom prst="rect">
            <a:avLst/>
          </a:prstGeom>
        </p:spPr>
      </p:pic>
    </p:spTree>
    <p:extLst>
      <p:ext uri="{BB962C8B-B14F-4D97-AF65-F5344CB8AC3E}">
        <p14:creationId xmlns:p14="http://schemas.microsoft.com/office/powerpoint/2010/main" val="1134180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62467"/>
                <a:ext cx="10515600" cy="5914496"/>
              </a:xfrm>
            </p:spPr>
            <p:txBody>
              <a:bodyPr/>
              <a:lstStyle/>
              <a:p>
                <a:pPr marL="0" indent="0">
                  <a:buNone/>
                </a:pPr>
                <a:r>
                  <a:rPr lang="en-US" b="1" i="1" dirty="0">
                    <a:solidFill>
                      <a:srgbClr val="00B0F0"/>
                    </a:solidFill>
                  </a:rPr>
                  <a:t>Sequences in Computer Programming</a:t>
                </a:r>
              </a:p>
              <a:p>
                <a:pPr marL="0" indent="0">
                  <a:buNone/>
                </a:pPr>
                <a:r>
                  <a:rPr lang="en-US" dirty="0"/>
                  <a:t>An important data type in computer programming consists of finite sequences  “</a:t>
                </a:r>
                <a:r>
                  <a:rPr lang="en-US" i="1" dirty="0"/>
                  <a:t>one-dimensional arrays”</a:t>
                </a:r>
              </a:p>
              <a:p>
                <a:pPr marL="0" indent="0">
                  <a:buNone/>
                </a:pPr>
                <a:r>
                  <a:rPr lang="en-US" i="1" dirty="0"/>
                  <a:t>Sum of sequence:</a:t>
                </a:r>
              </a:p>
              <a:p>
                <a:pPr marL="0" indent="0">
                  <a:buNone/>
                </a:pPr>
                <a:endParaRPr lang="en-US" i="1" dirty="0"/>
              </a:p>
              <a:p>
                <a:pPr marL="0" indent="0">
                  <a:buNone/>
                </a:pPr>
                <a:endParaRPr lang="en-US" i="1" dirty="0"/>
              </a:p>
              <a:p>
                <a:pPr marL="0" indent="0">
                  <a:buNone/>
                </a:pPr>
                <a:endParaRPr lang="en-US" i="1" dirty="0"/>
              </a:p>
              <a:p>
                <a:pPr marL="0" indent="0">
                  <a:buNone/>
                </a:pPr>
                <a14:m>
                  <m:oMathPara xmlns:m="http://schemas.openxmlformats.org/officeDocument/2006/math">
                    <m:oMathParaPr>
                      <m:jc m:val="left"/>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e>
                      </m:nary>
                    </m:oMath>
                  </m:oMathPara>
                </a14:m>
                <a:endParaRPr lang="en-US" i="1" dirty="0"/>
              </a:p>
              <a:p>
                <a:pPr marL="0" indent="0">
                  <a:buNone/>
                </a:pPr>
                <a:endParaRPr lang="en-US" dirty="0">
                  <a:solidFill>
                    <a:srgbClr val="00B0F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62467"/>
                <a:ext cx="10515600" cy="5914496"/>
              </a:xfrm>
              <a:blipFill>
                <a:blip r:embed="rId2"/>
                <a:stretch>
                  <a:fillRect l="-1217" t="-1649"/>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4809758" y="3366392"/>
            <a:ext cx="5132549" cy="1681095"/>
          </a:xfrm>
          <a:prstGeom prst="rect">
            <a:avLst/>
          </a:prstGeom>
        </p:spPr>
      </p:pic>
      <p:sp>
        <p:nvSpPr>
          <p:cNvPr id="4" name="Right Arrow 3"/>
          <p:cNvSpPr/>
          <p:nvPr/>
        </p:nvSpPr>
        <p:spPr>
          <a:xfrm>
            <a:off x="2779776" y="3767328"/>
            <a:ext cx="1755648"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8812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r>
              <a:rPr lang="en-US" b="1" i="1" dirty="0">
                <a:solidFill>
                  <a:srgbClr val="00B0F0"/>
                </a:solidFill>
              </a:rPr>
              <a:t>Application: Algorithm to Convert from Base 10 to Base 2 Using Repeated Division by 2</a:t>
            </a:r>
          </a:p>
          <a:p>
            <a:pPr marL="0" indent="0">
              <a:buNone/>
            </a:pPr>
            <a:r>
              <a:rPr lang="en-US" sz="2400" dirty="0"/>
              <a:t>Suppose </a:t>
            </a:r>
            <a:r>
              <a:rPr lang="en-US" sz="2400" i="1" dirty="0"/>
              <a:t>a </a:t>
            </a:r>
            <a:r>
              <a:rPr lang="en-US" sz="2400" dirty="0"/>
              <a:t>is a nonnegative integer. Divide </a:t>
            </a:r>
            <a:r>
              <a:rPr lang="en-US" sz="2400" i="1" dirty="0"/>
              <a:t>a </a:t>
            </a:r>
            <a:r>
              <a:rPr lang="en-US" sz="2400" dirty="0"/>
              <a:t>by 2 using the quotient-remainder theorem to obtain a quotient </a:t>
            </a:r>
            <a:r>
              <a:rPr lang="en-US" sz="2400" i="1" dirty="0"/>
              <a:t>q</a:t>
            </a:r>
            <a:r>
              <a:rPr lang="en-US" sz="2400" dirty="0"/>
              <a:t>[0] and a remainder </a:t>
            </a:r>
            <a:r>
              <a:rPr lang="en-US" sz="2400" i="1" dirty="0"/>
              <a:t>r </a:t>
            </a:r>
            <a:r>
              <a:rPr lang="en-US" sz="2400" dirty="0"/>
              <a:t>[0]. If the quotient is nonzero, divide by 2 again to obtain a quotient </a:t>
            </a:r>
            <a:r>
              <a:rPr lang="en-US" sz="2400" i="1" dirty="0"/>
              <a:t>q</a:t>
            </a:r>
            <a:r>
              <a:rPr lang="en-US" sz="2400" dirty="0"/>
              <a:t>[1] and a remainder </a:t>
            </a:r>
            <a:r>
              <a:rPr lang="en-US" sz="2400" i="1" dirty="0"/>
              <a:t>r </a:t>
            </a:r>
            <a:r>
              <a:rPr lang="en-US" sz="2400" dirty="0"/>
              <a:t>[1]. Continue this process until a quotient of 0 is obtained. At each stage, the remainder must be less than the divisor, which is 2. Thus each remainder is either 0 or 1. The process is illustrated below for </a:t>
            </a:r>
            <a:r>
              <a:rPr lang="en-US" sz="2400" i="1" dirty="0"/>
              <a:t>a </a:t>
            </a:r>
            <a:r>
              <a:rPr lang="en-US" sz="2400" dirty="0"/>
              <a:t>= 38.</a:t>
            </a:r>
          </a:p>
          <a:p>
            <a:pPr marL="0" indent="0">
              <a:buNone/>
            </a:pPr>
            <a:endParaRPr lang="en-US" sz="2400" dirty="0">
              <a:solidFill>
                <a:srgbClr val="00B0F0"/>
              </a:solidFill>
            </a:endParaRPr>
          </a:p>
        </p:txBody>
      </p:sp>
      <p:pic>
        <p:nvPicPr>
          <p:cNvPr id="2" name="Picture 1"/>
          <p:cNvPicPr>
            <a:picLocks noChangeAspect="1"/>
          </p:cNvPicPr>
          <p:nvPr/>
        </p:nvPicPr>
        <p:blipFill>
          <a:blip r:embed="rId2"/>
          <a:stretch>
            <a:fillRect/>
          </a:stretch>
        </p:blipFill>
        <p:spPr>
          <a:xfrm>
            <a:off x="950844" y="3647430"/>
            <a:ext cx="4577212" cy="2168153"/>
          </a:xfrm>
          <a:prstGeom prst="rect">
            <a:avLst/>
          </a:prstGeom>
        </p:spPr>
      </p:pic>
      <p:pic>
        <p:nvPicPr>
          <p:cNvPr id="4" name="Picture 3"/>
          <p:cNvPicPr>
            <a:picLocks noChangeAspect="1"/>
          </p:cNvPicPr>
          <p:nvPr/>
        </p:nvPicPr>
        <p:blipFill>
          <a:blip r:embed="rId3"/>
          <a:stretch>
            <a:fillRect/>
          </a:stretch>
        </p:blipFill>
        <p:spPr>
          <a:xfrm>
            <a:off x="6096000" y="3647430"/>
            <a:ext cx="5190476" cy="1847619"/>
          </a:xfrm>
          <a:prstGeom prst="rect">
            <a:avLst/>
          </a:prstGeom>
        </p:spPr>
      </p:pic>
    </p:spTree>
    <p:extLst>
      <p:ext uri="{BB962C8B-B14F-4D97-AF65-F5344CB8AC3E}">
        <p14:creationId xmlns:p14="http://schemas.microsoft.com/office/powerpoint/2010/main" val="2100469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3518319" y="3592218"/>
            <a:ext cx="5685714" cy="2400000"/>
          </a:xfrm>
          <a:prstGeom prst="rect">
            <a:avLst/>
          </a:prstGeom>
        </p:spPr>
      </p:pic>
      <p:pic>
        <p:nvPicPr>
          <p:cNvPr id="4" name="Picture 3"/>
          <p:cNvPicPr>
            <a:picLocks noChangeAspect="1"/>
          </p:cNvPicPr>
          <p:nvPr/>
        </p:nvPicPr>
        <p:blipFill>
          <a:blip r:embed="rId3"/>
          <a:stretch>
            <a:fillRect/>
          </a:stretch>
        </p:blipFill>
        <p:spPr>
          <a:xfrm>
            <a:off x="1018168" y="410454"/>
            <a:ext cx="4577212" cy="2168153"/>
          </a:xfrm>
          <a:prstGeom prst="rect">
            <a:avLst/>
          </a:prstGeom>
        </p:spPr>
      </p:pic>
      <p:pic>
        <p:nvPicPr>
          <p:cNvPr id="5" name="Picture 4"/>
          <p:cNvPicPr>
            <a:picLocks noChangeAspect="1"/>
          </p:cNvPicPr>
          <p:nvPr/>
        </p:nvPicPr>
        <p:blipFill>
          <a:blip r:embed="rId4"/>
          <a:stretch>
            <a:fillRect/>
          </a:stretch>
        </p:blipFill>
        <p:spPr>
          <a:xfrm>
            <a:off x="6163324" y="410454"/>
            <a:ext cx="5190476" cy="1847619"/>
          </a:xfrm>
          <a:prstGeom prst="rect">
            <a:avLst/>
          </a:prstGeom>
        </p:spPr>
      </p:pic>
      <p:sp>
        <p:nvSpPr>
          <p:cNvPr id="6" name="Right Arrow 5"/>
          <p:cNvSpPr/>
          <p:nvPr/>
        </p:nvSpPr>
        <p:spPr>
          <a:xfrm>
            <a:off x="5340096" y="1334263"/>
            <a:ext cx="1453896" cy="923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rved Left Arrow 6"/>
          <p:cNvSpPr/>
          <p:nvPr/>
        </p:nvSpPr>
        <p:spPr>
          <a:xfrm>
            <a:off x="9917308" y="1796168"/>
            <a:ext cx="1847088" cy="320954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0625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62466"/>
                <a:ext cx="10515600" cy="6165765"/>
              </a:xfrm>
            </p:spPr>
            <p:txBody>
              <a:bodyPr>
                <a:normAutofit fontScale="92500"/>
              </a:bodyPr>
              <a:lstStyle/>
              <a:p>
                <a:r>
                  <a:rPr lang="en-US" dirty="0"/>
                  <a:t>Note that each coefficient of a power of 2 on the right-hand side of the previous page is one of the remainders obtained in the repeated division of 38 by 2. This is true for the left-most 1 as well, because 1 = 0·2 + 1. Thus: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pt-BR" i="1" dirty="0" smtClean="0">
                              <a:solidFill>
                                <a:srgbClr val="00B0F0"/>
                              </a:solidFill>
                              <a:latin typeface="Cambria Math" panose="02040503050406030204" pitchFamily="18" charset="0"/>
                            </a:rPr>
                          </m:ctrlPr>
                        </m:sSubPr>
                        <m:e>
                          <m:r>
                            <a:rPr lang="en-US" b="0" i="1" dirty="0" smtClean="0">
                              <a:solidFill>
                                <a:srgbClr val="00B0F0"/>
                              </a:solidFill>
                              <a:latin typeface="Cambria Math" panose="02040503050406030204" pitchFamily="18" charset="0"/>
                            </a:rPr>
                            <m:t>38</m:t>
                          </m:r>
                        </m:e>
                        <m:sub>
                          <m:r>
                            <a:rPr lang="en-US" b="0" i="1" dirty="0" smtClean="0">
                              <a:solidFill>
                                <a:srgbClr val="00B0F0"/>
                              </a:solidFill>
                              <a:latin typeface="Cambria Math" panose="02040503050406030204" pitchFamily="18" charset="0"/>
                            </a:rPr>
                            <m:t>10</m:t>
                          </m:r>
                        </m:sub>
                      </m:sSub>
                      <m:r>
                        <a:rPr lang="pt-BR" i="1" dirty="0" smtClean="0">
                          <a:solidFill>
                            <a:srgbClr val="00B0F0"/>
                          </a:solidFill>
                          <a:latin typeface="Cambria Math" panose="02040503050406030204" pitchFamily="18" charset="0"/>
                        </a:rPr>
                        <m:t> = </m:t>
                      </m:r>
                      <m:sSub>
                        <m:sSubPr>
                          <m:ctrlPr>
                            <a:rPr lang="pt-BR" i="1" dirty="0" smtClean="0">
                              <a:solidFill>
                                <a:srgbClr val="00B0F0"/>
                              </a:solidFill>
                              <a:latin typeface="Cambria Math" panose="02040503050406030204" pitchFamily="18" charset="0"/>
                            </a:rPr>
                          </m:ctrlPr>
                        </m:sSubPr>
                        <m:e>
                          <m:r>
                            <a:rPr lang="pt-BR" i="1" dirty="0">
                              <a:solidFill>
                                <a:srgbClr val="00B0F0"/>
                              </a:solidFill>
                              <a:latin typeface="Cambria Math" panose="02040503050406030204" pitchFamily="18" charset="0"/>
                            </a:rPr>
                            <m:t>100110</m:t>
                          </m:r>
                        </m:e>
                        <m:sub>
                          <m:r>
                            <a:rPr lang="en-US" b="0" i="1" dirty="0" smtClean="0">
                              <a:solidFill>
                                <a:srgbClr val="00B0F0"/>
                              </a:solidFill>
                              <a:latin typeface="Cambria Math" panose="02040503050406030204" pitchFamily="18" charset="0"/>
                            </a:rPr>
                            <m:t>2</m:t>
                          </m:r>
                        </m:sub>
                      </m:sSub>
                      <m:r>
                        <a:rPr lang="pt-BR" i="1" dirty="0" smtClean="0">
                          <a:solidFill>
                            <a:srgbClr val="00B0F0"/>
                          </a:solidFill>
                          <a:latin typeface="Cambria Math" panose="02040503050406030204" pitchFamily="18" charset="0"/>
                        </a:rPr>
                        <m:t>=</m:t>
                      </m:r>
                      <m:sSub>
                        <m:sSubPr>
                          <m:ctrlPr>
                            <a:rPr lang="pt-BR" i="1" dirty="0" smtClean="0">
                              <a:solidFill>
                                <a:srgbClr val="00B0F0"/>
                              </a:solidFill>
                              <a:latin typeface="Cambria Math" panose="02040503050406030204" pitchFamily="18" charset="0"/>
                            </a:rPr>
                          </m:ctrlPr>
                        </m:sSubPr>
                        <m:e>
                          <m:r>
                            <a:rPr lang="pt-BR" i="1" dirty="0">
                              <a:solidFill>
                                <a:srgbClr val="00B0F0"/>
                              </a:solidFill>
                              <a:latin typeface="Cambria Math" panose="02040503050406030204" pitchFamily="18" charset="0"/>
                            </a:rPr>
                            <m:t>(</m:t>
                          </m:r>
                          <m:r>
                            <a:rPr lang="pt-BR" i="1" dirty="0">
                              <a:solidFill>
                                <a:srgbClr val="00B0F0"/>
                              </a:solidFill>
                              <a:latin typeface="Cambria Math" panose="02040503050406030204" pitchFamily="18" charset="0"/>
                            </a:rPr>
                            <m:t>𝑟</m:t>
                          </m:r>
                          <m:r>
                            <a:rPr lang="pt-BR" i="1" dirty="0">
                              <a:solidFill>
                                <a:srgbClr val="00B0F0"/>
                              </a:solidFill>
                              <a:latin typeface="Cambria Math" panose="02040503050406030204" pitchFamily="18" charset="0"/>
                            </a:rPr>
                            <m:t> [5]</m:t>
                          </m:r>
                          <m:r>
                            <a:rPr lang="pt-BR" i="1" dirty="0">
                              <a:solidFill>
                                <a:srgbClr val="00B0F0"/>
                              </a:solidFill>
                              <a:latin typeface="Cambria Math" panose="02040503050406030204" pitchFamily="18" charset="0"/>
                            </a:rPr>
                            <m:t>𝑟</m:t>
                          </m:r>
                          <m:r>
                            <a:rPr lang="pt-BR" i="1" dirty="0">
                              <a:solidFill>
                                <a:srgbClr val="00B0F0"/>
                              </a:solidFill>
                              <a:latin typeface="Cambria Math" panose="02040503050406030204" pitchFamily="18" charset="0"/>
                            </a:rPr>
                            <m:t> [4]</m:t>
                          </m:r>
                          <m:r>
                            <a:rPr lang="pt-BR" i="1" dirty="0">
                              <a:solidFill>
                                <a:srgbClr val="00B0F0"/>
                              </a:solidFill>
                              <a:latin typeface="Cambria Math" panose="02040503050406030204" pitchFamily="18" charset="0"/>
                            </a:rPr>
                            <m:t>𝑟</m:t>
                          </m:r>
                          <m:r>
                            <a:rPr lang="pt-BR" i="1" dirty="0">
                              <a:solidFill>
                                <a:srgbClr val="00B0F0"/>
                              </a:solidFill>
                              <a:latin typeface="Cambria Math" panose="02040503050406030204" pitchFamily="18" charset="0"/>
                            </a:rPr>
                            <m:t> [3]</m:t>
                          </m:r>
                          <m:r>
                            <a:rPr lang="pt-BR" i="1" dirty="0">
                              <a:solidFill>
                                <a:srgbClr val="00B0F0"/>
                              </a:solidFill>
                              <a:latin typeface="Cambria Math" panose="02040503050406030204" pitchFamily="18" charset="0"/>
                            </a:rPr>
                            <m:t>𝑟</m:t>
                          </m:r>
                          <m:r>
                            <a:rPr lang="pt-BR" i="1" dirty="0">
                              <a:solidFill>
                                <a:srgbClr val="00B0F0"/>
                              </a:solidFill>
                              <a:latin typeface="Cambria Math" panose="02040503050406030204" pitchFamily="18" charset="0"/>
                            </a:rPr>
                            <m:t> [2]</m:t>
                          </m:r>
                          <m:r>
                            <a:rPr lang="pt-BR" i="1" dirty="0">
                              <a:solidFill>
                                <a:srgbClr val="00B0F0"/>
                              </a:solidFill>
                              <a:latin typeface="Cambria Math" panose="02040503050406030204" pitchFamily="18" charset="0"/>
                            </a:rPr>
                            <m:t>𝑟</m:t>
                          </m:r>
                          <m:r>
                            <a:rPr lang="pt-BR" i="1" dirty="0">
                              <a:solidFill>
                                <a:srgbClr val="00B0F0"/>
                              </a:solidFill>
                              <a:latin typeface="Cambria Math" panose="02040503050406030204" pitchFamily="18" charset="0"/>
                            </a:rPr>
                            <m:t> [1]</m:t>
                          </m:r>
                          <m:r>
                            <a:rPr lang="pt-BR" i="1" dirty="0">
                              <a:solidFill>
                                <a:srgbClr val="00B0F0"/>
                              </a:solidFill>
                              <a:latin typeface="Cambria Math" panose="02040503050406030204" pitchFamily="18" charset="0"/>
                            </a:rPr>
                            <m:t>𝑟</m:t>
                          </m:r>
                          <m:r>
                            <a:rPr lang="pt-BR" i="1" dirty="0">
                              <a:solidFill>
                                <a:srgbClr val="00B0F0"/>
                              </a:solidFill>
                              <a:latin typeface="Cambria Math" panose="02040503050406030204" pitchFamily="18" charset="0"/>
                            </a:rPr>
                            <m:t> [0])</m:t>
                          </m:r>
                        </m:e>
                        <m:sub>
                          <m:r>
                            <a:rPr lang="en-US" b="0" i="1" dirty="0" smtClean="0">
                              <a:solidFill>
                                <a:srgbClr val="00B0F0"/>
                              </a:solidFill>
                              <a:latin typeface="Cambria Math" panose="02040503050406030204" pitchFamily="18" charset="0"/>
                            </a:rPr>
                            <m:t>2</m:t>
                          </m:r>
                        </m:sub>
                      </m:sSub>
                    </m:oMath>
                  </m:oMathPara>
                </a14:m>
                <a:endParaRPr lang="en-US" dirty="0"/>
              </a:p>
              <a:p>
                <a:pPr marL="0" indent="0">
                  <a:buNone/>
                </a:pPr>
                <a:endParaRPr lang="en-US" dirty="0"/>
              </a:p>
              <a:p>
                <a:r>
                  <a:rPr lang="en-US" dirty="0"/>
                  <a:t>In general, if a nonnegative integer </a:t>
                </a:r>
                <a:r>
                  <a:rPr lang="en-US" i="1" dirty="0"/>
                  <a:t>a </a:t>
                </a:r>
                <a:r>
                  <a:rPr lang="en-US" dirty="0"/>
                  <a:t>is repeatedly divided by 2 until a quotient of zero is obtained and the remainders are found to be </a:t>
                </a:r>
                <a:r>
                  <a:rPr lang="en-US" i="1" dirty="0"/>
                  <a:t>r </a:t>
                </a:r>
                <a:r>
                  <a:rPr lang="en-US" dirty="0"/>
                  <a:t>[0]</a:t>
                </a:r>
                <a:r>
                  <a:rPr lang="en-US" i="1" dirty="0"/>
                  <a:t>, r </a:t>
                </a:r>
                <a:r>
                  <a:rPr lang="en-US" dirty="0"/>
                  <a:t>[1]</a:t>
                </a:r>
                <a:r>
                  <a:rPr lang="en-US" i="1" dirty="0"/>
                  <a:t>, . . . , r </a:t>
                </a:r>
                <a:r>
                  <a:rPr lang="en-US" dirty="0"/>
                  <a:t>[</a:t>
                </a:r>
                <a:r>
                  <a:rPr lang="en-US" i="1" dirty="0"/>
                  <a:t>k</a:t>
                </a:r>
                <a:r>
                  <a:rPr lang="en-US" dirty="0"/>
                  <a:t>], then by the quotient remainder theorem each </a:t>
                </a:r>
                <a:r>
                  <a:rPr lang="en-US" i="1" dirty="0"/>
                  <a:t>r </a:t>
                </a:r>
                <a:r>
                  <a:rPr lang="en-US" dirty="0"/>
                  <a:t>[</a:t>
                </a:r>
                <a:r>
                  <a:rPr lang="en-US" i="1" dirty="0" err="1"/>
                  <a:t>i</a:t>
                </a:r>
                <a:r>
                  <a:rPr lang="en-US" i="1" dirty="0"/>
                  <a:t> </a:t>
                </a:r>
                <a:r>
                  <a:rPr lang="en-US" dirty="0"/>
                  <a:t>] equals 0 or 1, and by repeated substitution from the theorem,</a:t>
                </a:r>
              </a:p>
              <a:p>
                <a:endParaRPr lang="en-US" dirty="0"/>
              </a:p>
              <a:p>
                <a:r>
                  <a:rPr lang="en-US" dirty="0"/>
                  <a:t>Thus the binary representation for </a:t>
                </a:r>
                <a:r>
                  <a:rPr lang="en-US" i="1" dirty="0"/>
                  <a:t>a </a:t>
                </a:r>
                <a:r>
                  <a:rPr lang="en-US" dirty="0"/>
                  <a:t>can be read from equation (5.1.5):</a:t>
                </a:r>
              </a:p>
              <a:p>
                <a:endParaRPr lang="en-US" dirty="0"/>
              </a:p>
              <a:p>
                <a:pPr marL="0" indent="0">
                  <a:buNone/>
                </a:pPr>
                <a14:m>
                  <m:oMathPara xmlns:m="http://schemas.openxmlformats.org/officeDocument/2006/math">
                    <m:oMathParaPr>
                      <m:jc m:val="center"/>
                    </m:oMathParaPr>
                    <m:oMath xmlns:m="http://schemas.openxmlformats.org/officeDocument/2006/math">
                      <m:sSub>
                        <m:sSubPr>
                          <m:ctrlPr>
                            <a:rPr lang="pt-BR" i="1" dirty="0" smtClean="0">
                              <a:solidFill>
                                <a:srgbClr val="00B0F0"/>
                              </a:solidFill>
                              <a:latin typeface="Cambria Math" panose="02040503050406030204" pitchFamily="18" charset="0"/>
                            </a:rPr>
                          </m:ctrlPr>
                        </m:sSubPr>
                        <m:e>
                          <m:r>
                            <a:rPr lang="en-US" b="0" i="1" dirty="0" smtClean="0">
                              <a:solidFill>
                                <a:srgbClr val="00B0F0"/>
                              </a:solidFill>
                              <a:latin typeface="Cambria Math" panose="02040503050406030204" pitchFamily="18" charset="0"/>
                            </a:rPr>
                            <m:t>𝑎</m:t>
                          </m:r>
                        </m:e>
                        <m:sub>
                          <m:r>
                            <a:rPr lang="en-US" b="0" i="1" dirty="0" smtClean="0">
                              <a:solidFill>
                                <a:srgbClr val="00B0F0"/>
                              </a:solidFill>
                              <a:latin typeface="Cambria Math" panose="02040503050406030204" pitchFamily="18" charset="0"/>
                            </a:rPr>
                            <m:t>10</m:t>
                          </m:r>
                        </m:sub>
                      </m:sSub>
                      <m:r>
                        <a:rPr lang="pt-BR" i="1" dirty="0" smtClean="0">
                          <a:solidFill>
                            <a:srgbClr val="00B0F0"/>
                          </a:solidFill>
                          <a:latin typeface="Cambria Math" panose="02040503050406030204" pitchFamily="18" charset="0"/>
                        </a:rPr>
                        <m:t>= </m:t>
                      </m:r>
                      <m:sSub>
                        <m:sSubPr>
                          <m:ctrlPr>
                            <a:rPr lang="pt-BR" i="1" dirty="0" smtClean="0">
                              <a:solidFill>
                                <a:srgbClr val="00B0F0"/>
                              </a:solidFill>
                              <a:latin typeface="Cambria Math" panose="02040503050406030204" pitchFamily="18" charset="0"/>
                            </a:rPr>
                          </m:ctrlPr>
                        </m:sSubPr>
                        <m:e>
                          <m:r>
                            <a:rPr lang="pt-BR" i="1" dirty="0">
                              <a:solidFill>
                                <a:srgbClr val="00B0F0"/>
                              </a:solidFill>
                              <a:latin typeface="Cambria Math" panose="02040503050406030204" pitchFamily="18" charset="0"/>
                            </a:rPr>
                            <m:t>(</m:t>
                          </m:r>
                          <m:r>
                            <a:rPr lang="pt-BR" i="1" dirty="0">
                              <a:solidFill>
                                <a:srgbClr val="00B0F0"/>
                              </a:solidFill>
                              <a:latin typeface="Cambria Math" panose="02040503050406030204" pitchFamily="18" charset="0"/>
                            </a:rPr>
                            <m:t>𝑟</m:t>
                          </m:r>
                          <m:r>
                            <a:rPr lang="pt-BR" i="1" dirty="0">
                              <a:solidFill>
                                <a:srgbClr val="00B0F0"/>
                              </a:solidFill>
                              <a:latin typeface="Cambria Math" panose="02040503050406030204" pitchFamily="18" charset="0"/>
                            </a:rPr>
                            <m:t> [</m:t>
                          </m:r>
                          <m:r>
                            <a:rPr lang="pt-BR" i="1" dirty="0">
                              <a:solidFill>
                                <a:srgbClr val="00B0F0"/>
                              </a:solidFill>
                              <a:latin typeface="Cambria Math" panose="02040503050406030204" pitchFamily="18" charset="0"/>
                            </a:rPr>
                            <m:t>𝑘</m:t>
                          </m:r>
                          <m:r>
                            <a:rPr lang="pt-BR" i="1" dirty="0">
                              <a:solidFill>
                                <a:srgbClr val="00B0F0"/>
                              </a:solidFill>
                              <a:latin typeface="Cambria Math" panose="02040503050406030204" pitchFamily="18" charset="0"/>
                            </a:rPr>
                            <m:t>]</m:t>
                          </m:r>
                          <m:r>
                            <a:rPr lang="pt-BR" i="1" dirty="0">
                              <a:solidFill>
                                <a:srgbClr val="00B0F0"/>
                              </a:solidFill>
                              <a:latin typeface="Cambria Math" panose="02040503050406030204" pitchFamily="18" charset="0"/>
                            </a:rPr>
                            <m:t>𝑟</m:t>
                          </m:r>
                          <m:r>
                            <a:rPr lang="pt-BR" i="1" dirty="0">
                              <a:solidFill>
                                <a:srgbClr val="00B0F0"/>
                              </a:solidFill>
                              <a:latin typeface="Cambria Math" panose="02040503050406030204" pitchFamily="18" charset="0"/>
                            </a:rPr>
                            <m:t> [</m:t>
                          </m:r>
                          <m:r>
                            <a:rPr lang="pt-BR" i="1" dirty="0">
                              <a:solidFill>
                                <a:srgbClr val="00B0F0"/>
                              </a:solidFill>
                              <a:latin typeface="Cambria Math" panose="02040503050406030204" pitchFamily="18" charset="0"/>
                            </a:rPr>
                            <m:t>𝑘</m:t>
                          </m:r>
                          <m:r>
                            <a:rPr lang="pt-BR" i="1" dirty="0">
                              <a:solidFill>
                                <a:srgbClr val="00B0F0"/>
                              </a:solidFill>
                              <a:latin typeface="Cambria Math" panose="02040503050406030204" pitchFamily="18" charset="0"/>
                            </a:rPr>
                            <m:t> − 1] · · · </m:t>
                          </m:r>
                          <m:r>
                            <a:rPr lang="pt-BR" i="1" dirty="0">
                              <a:solidFill>
                                <a:srgbClr val="00B0F0"/>
                              </a:solidFill>
                              <a:latin typeface="Cambria Math" panose="02040503050406030204" pitchFamily="18" charset="0"/>
                            </a:rPr>
                            <m:t>𝑟</m:t>
                          </m:r>
                          <m:r>
                            <a:rPr lang="pt-BR" i="1" dirty="0">
                              <a:solidFill>
                                <a:srgbClr val="00B0F0"/>
                              </a:solidFill>
                              <a:latin typeface="Cambria Math" panose="02040503050406030204" pitchFamily="18" charset="0"/>
                            </a:rPr>
                            <m:t> [2]</m:t>
                          </m:r>
                          <m:r>
                            <a:rPr lang="pt-BR" i="1" dirty="0">
                              <a:solidFill>
                                <a:srgbClr val="00B0F0"/>
                              </a:solidFill>
                              <a:latin typeface="Cambria Math" panose="02040503050406030204" pitchFamily="18" charset="0"/>
                            </a:rPr>
                            <m:t>𝑟</m:t>
                          </m:r>
                          <m:r>
                            <a:rPr lang="pt-BR" i="1" dirty="0">
                              <a:solidFill>
                                <a:srgbClr val="00B0F0"/>
                              </a:solidFill>
                              <a:latin typeface="Cambria Math" panose="02040503050406030204" pitchFamily="18" charset="0"/>
                            </a:rPr>
                            <m:t> [1]</m:t>
                          </m:r>
                          <m:r>
                            <a:rPr lang="pt-BR" i="1" dirty="0">
                              <a:solidFill>
                                <a:srgbClr val="00B0F0"/>
                              </a:solidFill>
                              <a:latin typeface="Cambria Math" panose="02040503050406030204" pitchFamily="18" charset="0"/>
                            </a:rPr>
                            <m:t>𝑟</m:t>
                          </m:r>
                          <m:r>
                            <a:rPr lang="pt-BR" i="1" dirty="0">
                              <a:solidFill>
                                <a:srgbClr val="00B0F0"/>
                              </a:solidFill>
                              <a:latin typeface="Cambria Math" panose="02040503050406030204" pitchFamily="18" charset="0"/>
                            </a:rPr>
                            <m:t> [0])</m:t>
                          </m:r>
                        </m:e>
                        <m:sub>
                          <m:r>
                            <a:rPr lang="en-US" b="0" i="1" dirty="0" smtClean="0">
                              <a:solidFill>
                                <a:srgbClr val="00B0F0"/>
                              </a:solidFill>
                              <a:latin typeface="Cambria Math" panose="02040503050406030204" pitchFamily="18" charset="0"/>
                            </a:rPr>
                            <m:t>2</m:t>
                          </m:r>
                        </m:sub>
                      </m:sSub>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62466"/>
                <a:ext cx="10515600" cy="6165765"/>
              </a:xfrm>
              <a:blipFill>
                <a:blip r:embed="rId2"/>
                <a:stretch>
                  <a:fillRect l="-928" t="-1484" r="-1275"/>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840435" y="4263879"/>
            <a:ext cx="6511129" cy="579666"/>
          </a:xfrm>
          <a:prstGeom prst="rect">
            <a:avLst/>
          </a:prstGeom>
        </p:spPr>
      </p:pic>
    </p:spTree>
    <p:extLst>
      <p:ext uri="{BB962C8B-B14F-4D97-AF65-F5344CB8AC3E}">
        <p14:creationId xmlns:p14="http://schemas.microsoft.com/office/powerpoint/2010/main" val="1136812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62467"/>
                <a:ext cx="10515600" cy="5914496"/>
              </a:xfrm>
            </p:spPr>
            <p:txBody>
              <a:bodyPr>
                <a:normAutofit/>
              </a:bodyPr>
              <a:lstStyle/>
              <a:p>
                <a:pPr marL="0" indent="0">
                  <a:buNone/>
                </a:pPr>
                <a:r>
                  <a:rPr lang="en-US" sz="2400" dirty="0">
                    <a:solidFill>
                      <a:srgbClr val="00B0F0"/>
                    </a:solidFill>
                  </a:rPr>
                  <a:t>Converting from Decimal to Binary Notation Using Repeated Division by 2</a:t>
                </a:r>
              </a:p>
              <a:p>
                <a:pPr marL="0" indent="0">
                  <a:buNone/>
                </a:pPr>
                <a:r>
                  <a:rPr lang="en-US" dirty="0"/>
                  <a:t>Use repeated division by 2 to write the number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29</m:t>
                        </m:r>
                      </m:e>
                      <m:sub>
                        <m:r>
                          <a:rPr lang="en-US" b="0" i="1" dirty="0" smtClean="0">
                            <a:latin typeface="Cambria Math" panose="02040503050406030204" pitchFamily="18" charset="0"/>
                          </a:rPr>
                          <m:t>10</m:t>
                        </m:r>
                      </m:sub>
                    </m:sSub>
                  </m:oMath>
                </a14:m>
                <a:r>
                  <a:rPr lang="en-US" dirty="0"/>
                  <a:t> in binary notation.</a:t>
                </a:r>
              </a:p>
              <a:p>
                <a:pPr marL="0" indent="0">
                  <a:buNone/>
                </a:pPr>
                <a:r>
                  <a:rPr lang="en-US" sz="2400" dirty="0">
                    <a:solidFill>
                      <a:srgbClr val="00B0F0"/>
                    </a:solidFill>
                  </a:rPr>
                  <a:t>Solution </a:t>
                </a:r>
              </a:p>
              <a:p>
                <a:pPr marL="0" indent="0">
                  <a:buNone/>
                </a:pPr>
                <a:endParaRPr lang="en-US" sz="2400" dirty="0">
                  <a:solidFill>
                    <a:srgbClr val="00B0F0"/>
                  </a:solidFill>
                </a:endParaRPr>
              </a:p>
              <a:p>
                <a:pPr marL="0" indent="0">
                  <a:buNone/>
                </a:pPr>
                <a:endParaRPr lang="en-US" sz="2400" dirty="0">
                  <a:solidFill>
                    <a:srgbClr val="00B0F0"/>
                  </a:solidFill>
                </a:endParaRPr>
              </a:p>
              <a:p>
                <a:pPr marL="0" indent="0">
                  <a:buNone/>
                </a:pPr>
                <a:endParaRPr lang="en-US" sz="2400" dirty="0">
                  <a:solidFill>
                    <a:srgbClr val="00B0F0"/>
                  </a:solidFill>
                </a:endParaRPr>
              </a:p>
              <a:p>
                <a:pPr marL="0" indent="0" algn="r">
                  <a:buNone/>
                </a:pPr>
                <a:r>
                  <a:rPr lang="pt-BR" sz="2400" dirty="0"/>
                  <a:t>Hence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29</m:t>
                        </m:r>
                      </m:e>
                      <m:sub>
                        <m:r>
                          <a:rPr lang="en-US" sz="2400" i="1" dirty="0">
                            <a:latin typeface="Cambria Math" panose="02040503050406030204" pitchFamily="18" charset="0"/>
                          </a:rPr>
                          <m:t>10</m:t>
                        </m:r>
                      </m:sub>
                    </m:sSub>
                  </m:oMath>
                </a14:m>
                <a:r>
                  <a:rPr lang="pt-BR" sz="2400" dirty="0"/>
                  <a:t> = </a:t>
                </a:r>
                <a14:m>
                  <m:oMath xmlns:m="http://schemas.openxmlformats.org/officeDocument/2006/math">
                    <m:sSub>
                      <m:sSubPr>
                        <m:ctrlPr>
                          <a:rPr lang="pt-BR" sz="2400" i="1" dirty="0" smtClean="0">
                            <a:latin typeface="Cambria Math" panose="02040503050406030204" pitchFamily="18" charset="0"/>
                          </a:rPr>
                        </m:ctrlPr>
                      </m:sSubPr>
                      <m:e>
                        <m:r>
                          <a:rPr lang="pt-BR" sz="2400" i="1" dirty="0">
                            <a:latin typeface="Cambria Math" panose="02040503050406030204" pitchFamily="18" charset="0"/>
                          </a:rPr>
                          <m:t>(</m:t>
                        </m:r>
                        <m:r>
                          <a:rPr lang="pt-BR" sz="2400" i="1" dirty="0">
                            <a:latin typeface="Cambria Math" panose="02040503050406030204" pitchFamily="18" charset="0"/>
                          </a:rPr>
                          <m:t>𝑟</m:t>
                        </m:r>
                        <m:r>
                          <a:rPr lang="pt-BR" sz="2400" i="1" dirty="0">
                            <a:latin typeface="Cambria Math" panose="02040503050406030204" pitchFamily="18" charset="0"/>
                          </a:rPr>
                          <m:t> [4]</m:t>
                        </m:r>
                        <m:r>
                          <a:rPr lang="pt-BR" sz="2400" i="1" dirty="0">
                            <a:latin typeface="Cambria Math" panose="02040503050406030204" pitchFamily="18" charset="0"/>
                          </a:rPr>
                          <m:t>𝑟</m:t>
                        </m:r>
                        <m:r>
                          <a:rPr lang="pt-BR" sz="2400" i="1" dirty="0">
                            <a:latin typeface="Cambria Math" panose="02040503050406030204" pitchFamily="18" charset="0"/>
                          </a:rPr>
                          <m:t> [3]</m:t>
                        </m:r>
                        <m:r>
                          <a:rPr lang="pt-BR" sz="2400" i="1" dirty="0">
                            <a:latin typeface="Cambria Math" panose="02040503050406030204" pitchFamily="18" charset="0"/>
                          </a:rPr>
                          <m:t>𝑟</m:t>
                        </m:r>
                        <m:r>
                          <a:rPr lang="pt-BR" sz="2400" i="1" dirty="0">
                            <a:latin typeface="Cambria Math" panose="02040503050406030204" pitchFamily="18" charset="0"/>
                          </a:rPr>
                          <m:t> [2]</m:t>
                        </m:r>
                        <m:r>
                          <a:rPr lang="pt-BR" sz="2400" i="1" dirty="0">
                            <a:latin typeface="Cambria Math" panose="02040503050406030204" pitchFamily="18" charset="0"/>
                          </a:rPr>
                          <m:t>𝑟</m:t>
                        </m:r>
                        <m:r>
                          <a:rPr lang="pt-BR" sz="2400" i="1" dirty="0">
                            <a:latin typeface="Cambria Math" panose="02040503050406030204" pitchFamily="18" charset="0"/>
                          </a:rPr>
                          <m:t> [1]</m:t>
                        </m:r>
                        <m:r>
                          <a:rPr lang="pt-BR" sz="2400" i="1" dirty="0">
                            <a:latin typeface="Cambria Math" panose="02040503050406030204" pitchFamily="18" charset="0"/>
                          </a:rPr>
                          <m:t>𝑟</m:t>
                        </m:r>
                        <m:r>
                          <a:rPr lang="pt-BR" sz="2400" i="1" dirty="0">
                            <a:latin typeface="Cambria Math" panose="02040503050406030204" pitchFamily="18" charset="0"/>
                          </a:rPr>
                          <m:t> [0])</m:t>
                        </m:r>
                      </m:e>
                      <m:sub>
                        <m:r>
                          <a:rPr lang="en-US" sz="2400" b="0" i="1" dirty="0" smtClean="0">
                            <a:latin typeface="Cambria Math" panose="02040503050406030204" pitchFamily="18" charset="0"/>
                          </a:rPr>
                          <m:t>2</m:t>
                        </m:r>
                      </m:sub>
                    </m:sSub>
                  </m:oMath>
                </a14:m>
                <a:r>
                  <a:rPr lang="pt-BR" sz="2400" dirty="0"/>
                  <a:t>=</a:t>
                </a:r>
                <a14:m>
                  <m:oMath xmlns:m="http://schemas.openxmlformats.org/officeDocument/2006/math">
                    <m:sSub>
                      <m:sSubPr>
                        <m:ctrlPr>
                          <a:rPr lang="pt-BR" sz="2400" i="1" smtClean="0">
                            <a:latin typeface="Cambria Math" panose="02040503050406030204" pitchFamily="18" charset="0"/>
                          </a:rPr>
                        </m:ctrlPr>
                      </m:sSubPr>
                      <m:e>
                        <m:r>
                          <m:rPr>
                            <m:nor/>
                          </m:rPr>
                          <a:rPr lang="pt-BR" sz="2400" dirty="0"/>
                          <m:t>11101</m:t>
                        </m:r>
                      </m:e>
                      <m:sub>
                        <m:r>
                          <a:rPr lang="en-US" sz="2400" b="0" i="1" smtClean="0">
                            <a:latin typeface="Cambria Math" panose="02040503050406030204" pitchFamily="18" charset="0"/>
                          </a:rPr>
                          <m:t>2</m:t>
                        </m:r>
                      </m:sub>
                    </m:sSub>
                  </m:oMath>
                </a14:m>
                <a:r>
                  <a:rPr lang="pt-BR" sz="2400" dirty="0"/>
                  <a:t>.</a:t>
                </a:r>
                <a:endParaRPr lang="en-US" sz="2000" dirty="0">
                  <a:solidFill>
                    <a:srgbClr val="00B0F0"/>
                  </a:solidFill>
                </a:endParaRPr>
              </a:p>
              <a:p>
                <a:pPr marL="0" indent="0">
                  <a:buNone/>
                </a:pPr>
                <a:endParaRPr lang="en-US" sz="2400" dirty="0">
                  <a:solidFill>
                    <a:srgbClr val="00B0F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62467"/>
                <a:ext cx="10515600" cy="5914496"/>
              </a:xfrm>
              <a:blipFill>
                <a:blip r:embed="rId2"/>
                <a:stretch>
                  <a:fillRect l="-1217" t="-1443" r="-870"/>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417576" y="2656052"/>
            <a:ext cx="4063881" cy="2043964"/>
          </a:xfrm>
          <a:prstGeom prst="rect">
            <a:avLst/>
          </a:prstGeom>
        </p:spPr>
      </p:pic>
      <p:sp>
        <p:nvSpPr>
          <p:cNvPr id="4" name="Circular Arrow 3"/>
          <p:cNvSpPr/>
          <p:nvPr/>
        </p:nvSpPr>
        <p:spPr>
          <a:xfrm>
            <a:off x="3566160" y="1298448"/>
            <a:ext cx="2724912" cy="2578608"/>
          </a:xfrm>
          <a:prstGeom prst="circularArrow">
            <a:avLst>
              <a:gd name="adj1" fmla="val 12500"/>
              <a:gd name="adj2" fmla="val 930783"/>
              <a:gd name="adj3" fmla="val 20457681"/>
              <a:gd name="adj4" fmla="val 10800000"/>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486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pPr marL="0" indent="0">
              <a:buNone/>
            </a:pPr>
            <a:r>
              <a:rPr lang="en-US" dirty="0">
                <a:solidFill>
                  <a:srgbClr val="00B0F0"/>
                </a:solidFill>
              </a:rPr>
              <a:t>Assignment</a:t>
            </a:r>
          </a:p>
          <a:p>
            <a:pPr marL="0" indent="0">
              <a:buNone/>
            </a:pPr>
            <a:r>
              <a:rPr lang="en-US" dirty="0"/>
              <a:t> 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B. Write the first four terms of the sequences</a:t>
            </a:r>
          </a:p>
          <a:p>
            <a:pPr marL="0" indent="0">
              <a:buNone/>
            </a:pPr>
            <a:endParaRPr lang="en-US" dirty="0"/>
          </a:p>
        </p:txBody>
      </p:sp>
      <p:pic>
        <p:nvPicPr>
          <p:cNvPr id="2" name="Picture 1"/>
          <p:cNvPicPr>
            <a:picLocks noChangeAspect="1"/>
          </p:cNvPicPr>
          <p:nvPr/>
        </p:nvPicPr>
        <p:blipFill>
          <a:blip r:embed="rId2"/>
          <a:stretch>
            <a:fillRect/>
          </a:stretch>
        </p:blipFill>
        <p:spPr>
          <a:xfrm>
            <a:off x="838200" y="1276858"/>
            <a:ext cx="7342857" cy="1942857"/>
          </a:xfrm>
          <a:prstGeom prst="rect">
            <a:avLst/>
          </a:prstGeom>
        </p:spPr>
      </p:pic>
      <p:pic>
        <p:nvPicPr>
          <p:cNvPr id="4" name="Picture 3"/>
          <p:cNvPicPr>
            <a:picLocks noChangeAspect="1"/>
          </p:cNvPicPr>
          <p:nvPr/>
        </p:nvPicPr>
        <p:blipFill>
          <a:blip r:embed="rId3"/>
          <a:stretch>
            <a:fillRect/>
          </a:stretch>
        </p:blipFill>
        <p:spPr>
          <a:xfrm>
            <a:off x="853142" y="4045957"/>
            <a:ext cx="4349793" cy="1623765"/>
          </a:xfrm>
          <a:prstGeom prst="rect">
            <a:avLst/>
          </a:prstGeom>
        </p:spPr>
      </p:pic>
    </p:spTree>
    <p:extLst>
      <p:ext uri="{BB962C8B-B14F-4D97-AF65-F5344CB8AC3E}">
        <p14:creationId xmlns:p14="http://schemas.microsoft.com/office/powerpoint/2010/main" val="1042237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pPr marL="0" indent="0">
              <a:buNone/>
            </a:pPr>
            <a:r>
              <a:rPr lang="en-US" dirty="0"/>
              <a:t>C. Find explicit formulas for sequences of the form </a:t>
            </a:r>
            <a:r>
              <a:rPr lang="en-US" i="1" dirty="0"/>
              <a:t>a</a:t>
            </a:r>
            <a:r>
              <a:rPr lang="en-US" dirty="0"/>
              <a:t>1</a:t>
            </a:r>
            <a:r>
              <a:rPr lang="en-US" i="1" dirty="0"/>
              <a:t>, a</a:t>
            </a:r>
            <a:r>
              <a:rPr lang="en-US" dirty="0"/>
              <a:t>2</a:t>
            </a:r>
            <a:r>
              <a:rPr lang="en-US" i="1" dirty="0"/>
              <a:t>, a</a:t>
            </a:r>
            <a:r>
              <a:rPr lang="en-US" dirty="0"/>
              <a:t>3</a:t>
            </a:r>
            <a:r>
              <a:rPr lang="en-US" i="1" dirty="0"/>
              <a:t>, . . .</a:t>
            </a:r>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r>
              <a:rPr lang="en-US" i="1" dirty="0"/>
              <a:t>D. </a:t>
            </a:r>
            <a:r>
              <a:rPr lang="en-US" sz="2400" dirty="0"/>
              <a:t>Use repeated division by 2 to convert (by hand) the integers in 81–83 from base 10 to base 2.</a:t>
            </a:r>
          </a:p>
          <a:p>
            <a:pPr marL="0" indent="0">
              <a:buNone/>
            </a:pPr>
            <a:endParaRPr lang="en-US" dirty="0"/>
          </a:p>
        </p:txBody>
      </p:sp>
      <p:pic>
        <p:nvPicPr>
          <p:cNvPr id="2" name="Picture 1"/>
          <p:cNvPicPr>
            <a:picLocks noChangeAspect="1"/>
          </p:cNvPicPr>
          <p:nvPr/>
        </p:nvPicPr>
        <p:blipFill>
          <a:blip r:embed="rId2"/>
          <a:stretch>
            <a:fillRect/>
          </a:stretch>
        </p:blipFill>
        <p:spPr>
          <a:xfrm>
            <a:off x="838200" y="827864"/>
            <a:ext cx="4575048" cy="2825417"/>
          </a:xfrm>
          <a:prstGeom prst="rect">
            <a:avLst/>
          </a:prstGeom>
        </p:spPr>
      </p:pic>
      <p:pic>
        <p:nvPicPr>
          <p:cNvPr id="4" name="Picture 3"/>
          <p:cNvPicPr>
            <a:picLocks noChangeAspect="1"/>
          </p:cNvPicPr>
          <p:nvPr/>
        </p:nvPicPr>
        <p:blipFill>
          <a:blip r:embed="rId3"/>
          <a:stretch>
            <a:fillRect/>
          </a:stretch>
        </p:blipFill>
        <p:spPr>
          <a:xfrm>
            <a:off x="838200" y="4997794"/>
            <a:ext cx="5622553" cy="662342"/>
          </a:xfrm>
          <a:prstGeom prst="rect">
            <a:avLst/>
          </a:prstGeom>
        </p:spPr>
      </p:pic>
    </p:spTree>
    <p:extLst>
      <p:ext uri="{BB962C8B-B14F-4D97-AF65-F5344CB8AC3E}">
        <p14:creationId xmlns:p14="http://schemas.microsoft.com/office/powerpoint/2010/main" val="2015978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62467"/>
                <a:ext cx="10515600" cy="5914496"/>
              </a:xfrm>
            </p:spPr>
            <p:txBody>
              <a:bodyPr/>
              <a:lstStyle/>
              <a:p>
                <a:r>
                  <a:rPr lang="en-US" dirty="0"/>
                  <a:t> Experiments with three disks show that the winning idea is to transfer the top two disks to the middle peg, then move the third, then bring the other two onto it.</a:t>
                </a:r>
              </a:p>
              <a:p>
                <a:r>
                  <a:rPr lang="en-US" dirty="0"/>
                  <a:t> This gives us a clue for transferring </a:t>
                </a:r>
                <a14:m>
                  <m:oMath xmlns:m="http://schemas.openxmlformats.org/officeDocument/2006/math">
                    <m:r>
                      <a:rPr lang="en-US" i="1" dirty="0" smtClean="0">
                        <a:latin typeface="Cambria Math" charset="0"/>
                      </a:rPr>
                      <m:t>𝑛</m:t>
                    </m:r>
                  </m:oMath>
                </a14:m>
                <a:r>
                  <a:rPr lang="en-US" dirty="0"/>
                  <a:t> disks in general:</a:t>
                </a:r>
              </a:p>
              <a:p>
                <a:pPr lvl="1"/>
                <a:r>
                  <a:rPr lang="en-US" dirty="0"/>
                  <a:t>We first transfer the </a:t>
                </a:r>
                <a14:m>
                  <m:oMath xmlns:m="http://schemas.openxmlformats.org/officeDocument/2006/math">
                    <m:r>
                      <a:rPr lang="en-US" i="1" dirty="0" smtClean="0">
                        <a:latin typeface="Cambria Math" charset="0"/>
                      </a:rPr>
                      <m:t>𝑛</m:t>
                    </m:r>
                    <m:r>
                      <a:rPr lang="en-US" i="1" dirty="0" smtClean="0">
                        <a:latin typeface="Cambria Math" charset="0"/>
                      </a:rPr>
                      <m:t> − 1</m:t>
                    </m:r>
                  </m:oMath>
                </a14:m>
                <a:r>
                  <a:rPr lang="en-US" dirty="0"/>
                  <a:t>  smallest to a different peg (requiring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charset="0"/>
                          </a:rPr>
                          <m:t>𝑇</m:t>
                        </m:r>
                      </m:e>
                      <m:sub>
                        <m:r>
                          <a:rPr lang="en-US" sz="2000" b="0" i="1" dirty="0" smtClean="0">
                            <a:latin typeface="Cambria Math" charset="0"/>
                          </a:rPr>
                          <m:t>𝑛</m:t>
                        </m:r>
                        <m:r>
                          <a:rPr lang="en-US" sz="2000" b="0" i="1" dirty="0" smtClean="0">
                            <a:latin typeface="Cambria Math" charset="0"/>
                          </a:rPr>
                          <m:t>−1</m:t>
                        </m:r>
                      </m:sub>
                    </m:sSub>
                    <m:r>
                      <a:rPr lang="en-US" sz="2000" i="1" dirty="0">
                        <a:latin typeface="Cambria Math" charset="0"/>
                      </a:rPr>
                      <m:t> </m:t>
                    </m:r>
                  </m:oMath>
                </a14:m>
                <a:r>
                  <a:rPr lang="en-US" dirty="0"/>
                  <a:t> moves)</a:t>
                </a:r>
              </a:p>
              <a:p>
                <a:pPr lvl="1"/>
                <a:r>
                  <a:rPr lang="en-US" dirty="0"/>
                  <a:t> then move the largest (requiring one move)</a:t>
                </a:r>
              </a:p>
              <a:p>
                <a:pPr lvl="1"/>
                <a:r>
                  <a:rPr lang="en-US" dirty="0"/>
                  <a:t> and finally transfer the </a:t>
                </a:r>
                <a14:m>
                  <m:oMath xmlns:m="http://schemas.openxmlformats.org/officeDocument/2006/math">
                    <m:r>
                      <a:rPr lang="en-US" i="1" dirty="0" smtClean="0">
                        <a:latin typeface="Cambria Math" charset="0"/>
                      </a:rPr>
                      <m:t>𝑛</m:t>
                    </m:r>
                    <m:r>
                      <a:rPr lang="en-US" i="1" dirty="0" smtClean="0">
                        <a:latin typeface="Cambria Math" charset="0"/>
                      </a:rPr>
                      <m:t>−1</m:t>
                    </m:r>
                  </m:oMath>
                </a14:m>
                <a:r>
                  <a:rPr lang="en-US" dirty="0"/>
                  <a:t>  smallest back onto the largest (requiring another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charset="0"/>
                          </a:rPr>
                          <m:t>𝑇</m:t>
                        </m:r>
                      </m:e>
                      <m:sub>
                        <m:r>
                          <a:rPr lang="en-US" b="0" i="1" dirty="0" smtClean="0">
                            <a:latin typeface="Cambria Math" charset="0"/>
                          </a:rPr>
                          <m:t>𝑛</m:t>
                        </m:r>
                        <m:r>
                          <a:rPr lang="en-US" b="0" i="1" dirty="0" smtClean="0">
                            <a:latin typeface="Cambria Math" charset="0"/>
                          </a:rPr>
                          <m:t>−1</m:t>
                        </m:r>
                      </m:sub>
                    </m:sSub>
                    <m:r>
                      <a:rPr lang="en-US" b="0" i="1" dirty="0" smtClean="0">
                        <a:latin typeface="Cambria Math" charset="0"/>
                      </a:rPr>
                      <m:t> </m:t>
                    </m:r>
                  </m:oMath>
                </a14:m>
                <a:r>
                  <a:rPr lang="en-US" dirty="0"/>
                  <a:t>  moves).</a:t>
                </a:r>
              </a:p>
              <a:p>
                <a:pPr lvl="1"/>
                <a:endParaRPr lang="en-US" dirty="0"/>
              </a:p>
              <a:p>
                <a:r>
                  <a:rPr lang="en-US" dirty="0"/>
                  <a:t> </a:t>
                </a:r>
                <a:r>
                  <a:rPr lang="en-US" sz="2400" dirty="0"/>
                  <a:t>Thus we can transfer </a:t>
                </a:r>
                <a14:m>
                  <m:oMath xmlns:m="http://schemas.openxmlformats.org/officeDocument/2006/math">
                    <m:r>
                      <a:rPr lang="en-US" sz="2400" i="1" dirty="0" smtClean="0">
                        <a:latin typeface="Cambria Math" charset="0"/>
                      </a:rPr>
                      <m:t>𝑛</m:t>
                    </m:r>
                  </m:oMath>
                </a14:m>
                <a:r>
                  <a:rPr lang="en-US" sz="2400" dirty="0"/>
                  <a:t> disks (for </a:t>
                </a:r>
                <a14:m>
                  <m:oMath xmlns:m="http://schemas.openxmlformats.org/officeDocument/2006/math">
                    <m:r>
                      <a:rPr lang="en-US" sz="2400" i="1" dirty="0" smtClean="0">
                        <a:latin typeface="Cambria Math" charset="0"/>
                      </a:rPr>
                      <m:t>𝑛</m:t>
                    </m:r>
                    <m:r>
                      <a:rPr lang="en-US" sz="2400" b="0" i="1" dirty="0" smtClean="0">
                        <a:latin typeface="Cambria Math" charset="0"/>
                      </a:rPr>
                      <m:t>&gt;</m:t>
                    </m:r>
                    <m:r>
                      <a:rPr lang="en-US" sz="2400" i="1" dirty="0" smtClean="0">
                        <a:latin typeface="Cambria Math" charset="0"/>
                      </a:rPr>
                      <m:t>0 </m:t>
                    </m:r>
                  </m:oMath>
                </a14:m>
                <a:r>
                  <a:rPr lang="en-US" sz="2400" dirty="0"/>
                  <a:t>) in at most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2</m:t>
                        </m:r>
                        <m:r>
                          <a:rPr lang="en-US" sz="2400" b="0" i="1" smtClean="0">
                            <a:latin typeface="Cambria Math" charset="0"/>
                          </a:rPr>
                          <m:t>𝑇</m:t>
                        </m:r>
                      </m:e>
                      <m:sub>
                        <m:r>
                          <a:rPr lang="en-US" sz="2400" b="0" i="1" smtClean="0">
                            <a:latin typeface="Cambria Math" charset="0"/>
                          </a:rPr>
                          <m:t>𝑛</m:t>
                        </m:r>
                        <m:r>
                          <a:rPr lang="en-US" sz="2400" b="0" i="1" smtClean="0">
                            <a:latin typeface="Cambria Math" charset="0"/>
                          </a:rPr>
                          <m:t>−1</m:t>
                        </m:r>
                      </m:sub>
                    </m:sSub>
                    <m:r>
                      <a:rPr lang="en-US" sz="2400" b="0" i="1" smtClean="0">
                        <a:latin typeface="Cambria Math" charset="0"/>
                      </a:rPr>
                      <m:t>+</m:t>
                    </m:r>
                  </m:oMath>
                </a14:m>
                <a:r>
                  <a:rPr lang="en-US" sz="2400" dirty="0"/>
                  <a:t> 1  moves:</a:t>
                </a:r>
              </a:p>
              <a:p>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charset="0"/>
                            </a:rPr>
                            <m:t>𝑇</m:t>
                          </m:r>
                        </m:e>
                        <m:sub>
                          <m:r>
                            <a:rPr lang="en-US" sz="4000" b="0" i="1" smtClean="0">
                              <a:latin typeface="Cambria Math" charset="0"/>
                            </a:rPr>
                            <m:t>𝑛</m:t>
                          </m:r>
                        </m:sub>
                      </m:sSub>
                      <m:r>
                        <a:rPr lang="en-US" sz="4000" b="0" i="1" smtClean="0">
                          <a:latin typeface="Cambria Math" charset="0"/>
                        </a:rPr>
                        <m:t> </m:t>
                      </m:r>
                      <m:r>
                        <a:rPr lang="en-US" sz="4000" b="0" i="1" smtClean="0">
                          <a:latin typeface="Cambria Math" charset="0"/>
                          <a:ea typeface="Cambria Math" charset="0"/>
                          <a:cs typeface="Cambria Math" charset="0"/>
                        </a:rPr>
                        <m:t>≤</m:t>
                      </m:r>
                      <m:sSub>
                        <m:sSubPr>
                          <m:ctrlPr>
                            <a:rPr lang="en-US" sz="4000" i="1" smtClean="0">
                              <a:latin typeface="Cambria Math" panose="02040503050406030204" pitchFamily="18" charset="0"/>
                            </a:rPr>
                          </m:ctrlPr>
                        </m:sSubPr>
                        <m:e>
                          <m:r>
                            <a:rPr lang="en-US" sz="4000" b="0" i="1" smtClean="0">
                              <a:latin typeface="Cambria Math" charset="0"/>
                            </a:rPr>
                            <m:t>2</m:t>
                          </m:r>
                          <m:r>
                            <a:rPr lang="en-US" sz="4000" b="0" i="1" smtClean="0">
                              <a:latin typeface="Cambria Math" charset="0"/>
                            </a:rPr>
                            <m:t>𝑇</m:t>
                          </m:r>
                        </m:e>
                        <m:sub>
                          <m:r>
                            <a:rPr lang="en-US" sz="4000" b="0" i="1" smtClean="0">
                              <a:latin typeface="Cambria Math" charset="0"/>
                            </a:rPr>
                            <m:t>𝑛</m:t>
                          </m:r>
                          <m:r>
                            <a:rPr lang="en-US" sz="4000" b="0" i="1" smtClean="0">
                              <a:latin typeface="Cambria Math" charset="0"/>
                            </a:rPr>
                            <m:t>−1</m:t>
                          </m:r>
                        </m:sub>
                      </m:sSub>
                      <m:r>
                        <a:rPr lang="en-US" sz="4000" b="0" i="1" smtClean="0">
                          <a:latin typeface="Cambria Math" charset="0"/>
                        </a:rPr>
                        <m:t>+</m:t>
                      </m:r>
                      <m:r>
                        <m:rPr>
                          <m:nor/>
                        </m:rPr>
                        <a:rPr lang="en-US" sz="4000" b="0" i="0" smtClean="0">
                          <a:latin typeface="Cambria Math" charset="0"/>
                        </a:rPr>
                        <m:t>1, </m:t>
                      </m:r>
                      <m:r>
                        <m:rPr>
                          <m:nor/>
                        </m:rPr>
                        <a:rPr lang="en-US" sz="4000" b="0" i="0" smtClean="0">
                          <a:latin typeface="Cambria Math" charset="0"/>
                        </a:rPr>
                        <m:t>for</m:t>
                      </m:r>
                      <m:r>
                        <m:rPr>
                          <m:nor/>
                        </m:rPr>
                        <a:rPr lang="en-US" sz="4000" b="0" i="0" smtClean="0">
                          <a:latin typeface="Cambria Math" charset="0"/>
                        </a:rPr>
                        <m:t> </m:t>
                      </m:r>
                      <m:r>
                        <m:rPr>
                          <m:nor/>
                        </m:rPr>
                        <a:rPr lang="en-US" sz="4000" b="0" i="0" smtClean="0">
                          <a:latin typeface="Cambria Math" charset="0"/>
                        </a:rPr>
                        <m:t>n</m:t>
                      </m:r>
                      <m:r>
                        <m:rPr>
                          <m:nor/>
                        </m:rPr>
                        <a:rPr lang="en-US" sz="4000" b="0" i="0" smtClean="0">
                          <a:latin typeface="Cambria Math" charset="0"/>
                        </a:rPr>
                        <m:t> &gt; 0</m:t>
                      </m:r>
                    </m:oMath>
                  </m:oMathPara>
                </a14:m>
                <a:endParaRPr lang="en-US" sz="4000" dirty="0"/>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62467"/>
                <a:ext cx="10515600" cy="5914496"/>
              </a:xfrm>
              <a:blipFill rotWithShape="0">
                <a:blip r:embed="rId2"/>
                <a:stretch>
                  <a:fillRect l="-1043" t="-1649" r="-812"/>
                </a:stretch>
              </a:blipFill>
            </p:spPr>
            <p:txBody>
              <a:bodyPr/>
              <a:lstStyle/>
              <a:p>
                <a:r>
                  <a:rPr lang="en-US">
                    <a:noFill/>
                  </a:rPr>
                  <a:t> </a:t>
                </a:r>
              </a:p>
            </p:txBody>
          </p:sp>
        </mc:Fallback>
      </mc:AlternateContent>
    </p:spTree>
    <p:extLst>
      <p:ext uri="{BB962C8B-B14F-4D97-AF65-F5344CB8AC3E}">
        <p14:creationId xmlns:p14="http://schemas.microsoft.com/office/powerpoint/2010/main" val="2141372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pPr marL="0" indent="0" algn="ctr">
              <a:buNone/>
            </a:pPr>
            <a:endParaRPr lang="en-US" dirty="0">
              <a:solidFill>
                <a:srgbClr val="00B0F0"/>
              </a:solidFill>
            </a:endParaRPr>
          </a:p>
          <a:p>
            <a:pPr marL="0" indent="0" algn="ctr">
              <a:buNone/>
            </a:pPr>
            <a:endParaRPr lang="en-US" dirty="0">
              <a:solidFill>
                <a:srgbClr val="00B0F0"/>
              </a:solidFill>
            </a:endParaRPr>
          </a:p>
          <a:p>
            <a:pPr marL="0" indent="0" algn="ctr">
              <a:buNone/>
            </a:pPr>
            <a:r>
              <a:rPr lang="en-US" sz="3600" dirty="0">
                <a:solidFill>
                  <a:srgbClr val="00B0F0"/>
                </a:solidFill>
              </a:rPr>
              <a:t>5.2 Mathematical Induction I</a:t>
            </a:r>
          </a:p>
          <a:p>
            <a:pPr marL="0" indent="0" algn="ctr">
              <a:buNone/>
            </a:pPr>
            <a:endParaRPr lang="en-US" sz="3600" dirty="0">
              <a:solidFill>
                <a:srgbClr val="00B0F0"/>
              </a:solidFill>
            </a:endParaRPr>
          </a:p>
          <a:p>
            <a:pPr marL="0" indent="0" algn="ctr">
              <a:buNone/>
            </a:pPr>
            <a:r>
              <a:rPr lang="en-US" sz="2400" dirty="0">
                <a:latin typeface="Bell MT" panose="02020503060305020303" pitchFamily="18" charset="0"/>
              </a:rPr>
              <a:t>[</a:t>
            </a:r>
            <a:r>
              <a:rPr lang="en-US" sz="2400" i="1" dirty="0">
                <a:latin typeface="Bell MT" panose="02020503060305020303" pitchFamily="18" charset="0"/>
              </a:rPr>
              <a:t>Mathematical induction is</a:t>
            </a:r>
            <a:r>
              <a:rPr lang="en-US" sz="2400" dirty="0">
                <a:latin typeface="Bell MT" panose="02020503060305020303" pitchFamily="18" charset="0"/>
              </a:rPr>
              <a:t>] </a:t>
            </a:r>
            <a:r>
              <a:rPr lang="en-US" sz="2400" i="1" dirty="0">
                <a:latin typeface="Bell MT" panose="02020503060305020303" pitchFamily="18" charset="0"/>
              </a:rPr>
              <a:t>the standard proof technique in computer science.</a:t>
            </a:r>
          </a:p>
          <a:p>
            <a:pPr marL="0" indent="0" algn="r">
              <a:buNone/>
            </a:pPr>
            <a:r>
              <a:rPr lang="en-US" sz="2400" dirty="0">
                <a:latin typeface="Bell MT" panose="02020503060305020303" pitchFamily="18" charset="0"/>
              </a:rPr>
              <a:t>— Anthony Ralston, 1984</a:t>
            </a:r>
            <a:endParaRPr lang="en-US" sz="3200" dirty="0">
              <a:solidFill>
                <a:srgbClr val="00B0F0"/>
              </a:solidFill>
              <a:latin typeface="Bell MT" panose="02020503060305020303" pitchFamily="18" charset="0"/>
            </a:endParaRPr>
          </a:p>
        </p:txBody>
      </p:sp>
    </p:spTree>
    <p:extLst>
      <p:ext uri="{BB962C8B-B14F-4D97-AF65-F5344CB8AC3E}">
        <p14:creationId xmlns:p14="http://schemas.microsoft.com/office/powerpoint/2010/main" val="1707184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2736765"/>
          </a:xfrm>
        </p:spPr>
        <p:txBody>
          <a:bodyPr>
            <a:normAutofit/>
          </a:bodyPr>
          <a:lstStyle/>
          <a:p>
            <a:r>
              <a:rPr lang="en-US" dirty="0"/>
              <a:t>Some people claim that the United States penny is such a small coin that it should be abolished. </a:t>
            </a:r>
          </a:p>
          <a:p>
            <a:r>
              <a:rPr lang="en-US" dirty="0"/>
              <a:t>They point out that frequently a person who drops a penny on the ground does not even bother to pick it up. </a:t>
            </a:r>
          </a:p>
          <a:p>
            <a:r>
              <a:rPr lang="en-US" dirty="0"/>
              <a:t>Other people argue that abolishing the penny would not give enough flexibility for pricing merchandise. </a:t>
            </a:r>
          </a:p>
          <a:p>
            <a:endParaRPr lang="en-US" dirty="0"/>
          </a:p>
          <a:p>
            <a:endParaRPr lang="en-US" dirty="0"/>
          </a:p>
        </p:txBody>
      </p:sp>
      <p:pic>
        <p:nvPicPr>
          <p:cNvPr id="1028" name="Picture 4" descr="Image result for pe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9160" y="3346704"/>
            <a:ext cx="2773680" cy="2773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3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r>
              <a:rPr lang="en-US" dirty="0"/>
              <a:t>What prices could still be paid with exact change if the penny were abolished and another coin worth 3 ₵ were introduced? </a:t>
            </a:r>
          </a:p>
          <a:p>
            <a:r>
              <a:rPr lang="en-US" dirty="0"/>
              <a:t>The answer is that the only prices that could not be paid with exact change would be 1 ₵</a:t>
            </a:r>
            <a:r>
              <a:rPr lang="en-US" i="1" dirty="0"/>
              <a:t>, </a:t>
            </a:r>
            <a:r>
              <a:rPr lang="en-US" dirty="0"/>
              <a:t>2 ₵</a:t>
            </a:r>
            <a:r>
              <a:rPr lang="en-US" i="1" dirty="0"/>
              <a:t>, </a:t>
            </a:r>
            <a:r>
              <a:rPr lang="en-US" dirty="0"/>
              <a:t>4 ₵</a:t>
            </a:r>
            <a:r>
              <a:rPr lang="en-US" i="1" dirty="0"/>
              <a:t>, </a:t>
            </a:r>
            <a:r>
              <a:rPr lang="en-US" dirty="0"/>
              <a:t>and 7 ₵ In other words, </a:t>
            </a:r>
          </a:p>
          <a:p>
            <a:endParaRPr lang="en-US" dirty="0"/>
          </a:p>
          <a:p>
            <a:pPr marL="0" indent="0" algn="ctr">
              <a:buNone/>
            </a:pPr>
            <a:r>
              <a:rPr lang="en-US" dirty="0">
                <a:solidFill>
                  <a:srgbClr val="00B0F0"/>
                </a:solidFill>
              </a:rPr>
              <a:t>Any whole number of cents of at least 8 ₵ can be obtained using 3 ₵ and 5 ₵ coins.</a:t>
            </a:r>
          </a:p>
          <a:p>
            <a:pPr marL="0" indent="0">
              <a:buNone/>
            </a:pPr>
            <a:r>
              <a:rPr lang="en-US" dirty="0"/>
              <a:t>More formally </a:t>
            </a:r>
          </a:p>
          <a:p>
            <a:pPr marL="0" indent="0">
              <a:buNone/>
            </a:pPr>
            <a:endParaRPr lang="en-US" dirty="0"/>
          </a:p>
          <a:p>
            <a:pPr marL="0" indent="0" algn="ctr">
              <a:buNone/>
            </a:pPr>
            <a:r>
              <a:rPr lang="en-US" dirty="0">
                <a:solidFill>
                  <a:srgbClr val="00B0F0"/>
                </a:solidFill>
              </a:rPr>
              <a:t>For all integers </a:t>
            </a:r>
            <a:r>
              <a:rPr lang="en-US" i="1" dirty="0">
                <a:solidFill>
                  <a:srgbClr val="00B0F0"/>
                </a:solidFill>
              </a:rPr>
              <a:t>n </a:t>
            </a:r>
            <a:r>
              <a:rPr lang="en-US" dirty="0">
                <a:solidFill>
                  <a:srgbClr val="00B0F0"/>
                </a:solidFill>
              </a:rPr>
              <a:t>≥ 8</a:t>
            </a:r>
            <a:r>
              <a:rPr lang="en-US" i="1" dirty="0">
                <a:solidFill>
                  <a:srgbClr val="00B0F0"/>
                </a:solidFill>
              </a:rPr>
              <a:t>, n </a:t>
            </a:r>
            <a:r>
              <a:rPr lang="en-US" dirty="0">
                <a:solidFill>
                  <a:srgbClr val="00B0F0"/>
                </a:solidFill>
              </a:rPr>
              <a:t>cents can be obtained using 3 ₵ and 5 ₵ coins.</a:t>
            </a:r>
          </a:p>
          <a:p>
            <a:endParaRPr lang="en-US" dirty="0"/>
          </a:p>
        </p:txBody>
      </p:sp>
    </p:spTree>
    <p:extLst>
      <p:ext uri="{BB962C8B-B14F-4D97-AF65-F5344CB8AC3E}">
        <p14:creationId xmlns:p14="http://schemas.microsoft.com/office/powerpoint/2010/main" val="629364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pPr marL="0" indent="0">
              <a:buNone/>
            </a:pPr>
            <a:r>
              <a:rPr lang="en-US" dirty="0"/>
              <a:t>Even more formally:</a:t>
            </a:r>
          </a:p>
          <a:p>
            <a:pPr marL="0" indent="0" algn="ctr">
              <a:buNone/>
            </a:pPr>
            <a:r>
              <a:rPr lang="en-US" dirty="0">
                <a:solidFill>
                  <a:srgbClr val="00B0F0"/>
                </a:solidFill>
              </a:rPr>
              <a:t>For all integers </a:t>
            </a:r>
            <a:r>
              <a:rPr lang="en-US" i="1" dirty="0">
                <a:solidFill>
                  <a:srgbClr val="00B0F0"/>
                </a:solidFill>
              </a:rPr>
              <a:t>n </a:t>
            </a:r>
            <a:r>
              <a:rPr lang="en-US" dirty="0">
                <a:solidFill>
                  <a:srgbClr val="00B0F0"/>
                </a:solidFill>
              </a:rPr>
              <a:t>≥ 8</a:t>
            </a:r>
            <a:r>
              <a:rPr lang="en-US" i="1" dirty="0">
                <a:solidFill>
                  <a:srgbClr val="00B0F0"/>
                </a:solidFill>
              </a:rPr>
              <a:t>, P(n) </a:t>
            </a:r>
            <a:r>
              <a:rPr lang="en-US" dirty="0">
                <a:solidFill>
                  <a:srgbClr val="00B0F0"/>
                </a:solidFill>
              </a:rPr>
              <a:t>is true, where </a:t>
            </a:r>
            <a:r>
              <a:rPr lang="en-US" i="1" dirty="0">
                <a:solidFill>
                  <a:srgbClr val="00B0F0"/>
                </a:solidFill>
              </a:rPr>
              <a:t>P(n) </a:t>
            </a:r>
            <a:r>
              <a:rPr lang="en-US" dirty="0">
                <a:solidFill>
                  <a:srgbClr val="00B0F0"/>
                </a:solidFill>
              </a:rPr>
              <a:t>is the sentence “</a:t>
            </a:r>
            <a:r>
              <a:rPr lang="en-US" i="1" dirty="0">
                <a:solidFill>
                  <a:srgbClr val="00B0F0"/>
                </a:solidFill>
              </a:rPr>
              <a:t>n </a:t>
            </a:r>
            <a:r>
              <a:rPr lang="en-US" dirty="0">
                <a:solidFill>
                  <a:srgbClr val="00B0F0"/>
                </a:solidFill>
              </a:rPr>
              <a:t>cents can be obtained using 3 ₵ and 5 ₵ coins.”</a:t>
            </a:r>
          </a:p>
          <a:p>
            <a:pPr marL="0" indent="0">
              <a:buNone/>
            </a:pPr>
            <a:r>
              <a:rPr lang="en-US" dirty="0"/>
              <a:t>You could check that </a:t>
            </a:r>
            <a:r>
              <a:rPr lang="en-US" i="1" dirty="0"/>
              <a:t>P(n) </a:t>
            </a:r>
            <a:r>
              <a:rPr lang="en-US" dirty="0"/>
              <a:t>is true for a few particular values of </a:t>
            </a:r>
            <a:r>
              <a:rPr lang="en-US" i="1" dirty="0"/>
              <a:t>n</a:t>
            </a:r>
            <a:r>
              <a:rPr lang="en-US" dirty="0"/>
              <a:t>, as is done in the table below.</a:t>
            </a:r>
          </a:p>
          <a:p>
            <a:pPr marL="0" indent="0">
              <a:buNone/>
            </a:pPr>
            <a:endParaRPr lang="en-US" dirty="0">
              <a:solidFill>
                <a:srgbClr val="00B0F0"/>
              </a:solidFill>
            </a:endParaRPr>
          </a:p>
        </p:txBody>
      </p:sp>
      <p:pic>
        <p:nvPicPr>
          <p:cNvPr id="2" name="Picture 1"/>
          <p:cNvPicPr>
            <a:picLocks noChangeAspect="1"/>
          </p:cNvPicPr>
          <p:nvPr/>
        </p:nvPicPr>
        <p:blipFill>
          <a:blip r:embed="rId2"/>
          <a:stretch>
            <a:fillRect/>
          </a:stretch>
        </p:blipFill>
        <p:spPr>
          <a:xfrm>
            <a:off x="4172190" y="2710296"/>
            <a:ext cx="3847619" cy="3466667"/>
          </a:xfrm>
          <a:prstGeom prst="rect">
            <a:avLst/>
          </a:prstGeom>
        </p:spPr>
      </p:pic>
    </p:spTree>
    <p:extLst>
      <p:ext uri="{BB962C8B-B14F-4D97-AF65-F5344CB8AC3E}">
        <p14:creationId xmlns:p14="http://schemas.microsoft.com/office/powerpoint/2010/main" val="1364156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r>
              <a:rPr lang="en-US" dirty="0"/>
              <a:t>The kth line of the table gives information about how to obtain k</a:t>
            </a:r>
            <a:r>
              <a:rPr lang="en-US" dirty="0">
                <a:solidFill>
                  <a:srgbClr val="00B0F0"/>
                </a:solidFill>
              </a:rPr>
              <a:t> ₵ </a:t>
            </a:r>
            <a:r>
              <a:rPr lang="en-US" dirty="0"/>
              <a:t>using 3</a:t>
            </a:r>
            <a:r>
              <a:rPr lang="en-US" dirty="0">
                <a:solidFill>
                  <a:srgbClr val="00B0F0"/>
                </a:solidFill>
              </a:rPr>
              <a:t> ₵ </a:t>
            </a:r>
            <a:r>
              <a:rPr lang="en-US" dirty="0"/>
              <a:t>and 5</a:t>
            </a:r>
            <a:r>
              <a:rPr lang="en-US" dirty="0">
                <a:solidFill>
                  <a:srgbClr val="00B0F0"/>
                </a:solidFill>
              </a:rPr>
              <a:t> ₵ </a:t>
            </a:r>
            <a:r>
              <a:rPr lang="en-US" dirty="0"/>
              <a:t>coins. To continue the table to the next row, directions must be given for how to obtain(k + 1)</a:t>
            </a:r>
            <a:r>
              <a:rPr lang="en-US" dirty="0">
                <a:solidFill>
                  <a:srgbClr val="00B0F0"/>
                </a:solidFill>
              </a:rPr>
              <a:t> ₵ </a:t>
            </a:r>
            <a:r>
              <a:rPr lang="en-US" dirty="0"/>
              <a:t>using 3</a:t>
            </a:r>
            <a:r>
              <a:rPr lang="en-US" dirty="0">
                <a:solidFill>
                  <a:srgbClr val="00B0F0"/>
                </a:solidFill>
              </a:rPr>
              <a:t> ₵ </a:t>
            </a:r>
            <a:r>
              <a:rPr lang="en-US" dirty="0"/>
              <a:t>and 5</a:t>
            </a:r>
            <a:r>
              <a:rPr lang="en-US" dirty="0">
                <a:solidFill>
                  <a:srgbClr val="00B0F0"/>
                </a:solidFill>
              </a:rPr>
              <a:t> ₵ </a:t>
            </a:r>
            <a:r>
              <a:rPr lang="en-US" dirty="0"/>
              <a:t>coins. The secret is to observe first that if k</a:t>
            </a:r>
            <a:r>
              <a:rPr lang="en-US" dirty="0">
                <a:solidFill>
                  <a:srgbClr val="00B0F0"/>
                </a:solidFill>
              </a:rPr>
              <a:t> ₵ </a:t>
            </a:r>
            <a:r>
              <a:rPr lang="en-US" dirty="0"/>
              <a:t>can be obtained using at least one 5</a:t>
            </a:r>
            <a:r>
              <a:rPr lang="en-US" dirty="0">
                <a:solidFill>
                  <a:srgbClr val="00B0F0"/>
                </a:solidFill>
              </a:rPr>
              <a:t> ₵ </a:t>
            </a:r>
            <a:r>
              <a:rPr lang="en-US" dirty="0"/>
              <a:t>coin, then (k + 1)</a:t>
            </a:r>
            <a:r>
              <a:rPr lang="en-US" dirty="0">
                <a:solidFill>
                  <a:srgbClr val="00B0F0"/>
                </a:solidFill>
              </a:rPr>
              <a:t> ₵ </a:t>
            </a:r>
            <a:r>
              <a:rPr lang="en-US" dirty="0"/>
              <a:t>can be obtained by replacing the 5</a:t>
            </a:r>
            <a:r>
              <a:rPr lang="en-US" dirty="0">
                <a:solidFill>
                  <a:srgbClr val="00B0F0"/>
                </a:solidFill>
              </a:rPr>
              <a:t> ₵ </a:t>
            </a:r>
            <a:r>
              <a:rPr lang="en-US" dirty="0"/>
              <a:t>coin by two3</a:t>
            </a:r>
            <a:r>
              <a:rPr lang="en-US" dirty="0">
                <a:solidFill>
                  <a:srgbClr val="00B0F0"/>
                </a:solidFill>
              </a:rPr>
              <a:t> ₵ </a:t>
            </a:r>
            <a:r>
              <a:rPr lang="en-US" dirty="0"/>
              <a:t>coins, as shown</a:t>
            </a:r>
          </a:p>
          <a:p>
            <a:endParaRPr lang="en-US" dirty="0"/>
          </a:p>
        </p:txBody>
      </p:sp>
      <p:pic>
        <p:nvPicPr>
          <p:cNvPr id="2" name="Picture 1"/>
          <p:cNvPicPr>
            <a:picLocks noChangeAspect="1"/>
          </p:cNvPicPr>
          <p:nvPr/>
        </p:nvPicPr>
        <p:blipFill>
          <a:blip r:embed="rId2"/>
          <a:stretch>
            <a:fillRect/>
          </a:stretch>
        </p:blipFill>
        <p:spPr>
          <a:xfrm>
            <a:off x="3098873" y="2980267"/>
            <a:ext cx="5994253" cy="2587096"/>
          </a:xfrm>
          <a:prstGeom prst="rect">
            <a:avLst/>
          </a:prstGeom>
        </p:spPr>
      </p:pic>
    </p:spTree>
    <p:extLst>
      <p:ext uri="{BB962C8B-B14F-4D97-AF65-F5344CB8AC3E}">
        <p14:creationId xmlns:p14="http://schemas.microsoft.com/office/powerpoint/2010/main" val="839165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1320800" y="1504950"/>
            <a:ext cx="9550400" cy="3429000"/>
          </a:xfrm>
          <a:prstGeom prst="rect">
            <a:avLst/>
          </a:prstGeom>
        </p:spPr>
      </p:pic>
    </p:spTree>
    <p:extLst>
      <p:ext uri="{BB962C8B-B14F-4D97-AF65-F5344CB8AC3E}">
        <p14:creationId xmlns:p14="http://schemas.microsoft.com/office/powerpoint/2010/main" val="1334171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normAutofit fontScale="92500" lnSpcReduction="10000"/>
          </a:bodyPr>
          <a:lstStyle/>
          <a:p>
            <a:r>
              <a:rPr lang="en-US" dirty="0"/>
              <a:t>To visualize the idea of mathematical induction, imagine an infinite collection of dominoes positioned one behind the other in such a way that if any given domino falls backward, it makes the one behind it fall backward also.</a:t>
            </a:r>
          </a:p>
          <a:p>
            <a:endParaRPr lang="en-US" dirty="0"/>
          </a:p>
          <a:p>
            <a:endParaRPr lang="en-US" dirty="0"/>
          </a:p>
          <a:p>
            <a:endParaRPr lang="en-US" dirty="0"/>
          </a:p>
          <a:p>
            <a:endParaRPr lang="en-US" dirty="0"/>
          </a:p>
          <a:p>
            <a:endParaRPr lang="en-US" dirty="0"/>
          </a:p>
          <a:p>
            <a:endParaRPr lang="en-US" dirty="0"/>
          </a:p>
          <a:p>
            <a:r>
              <a:rPr lang="en-US" dirty="0"/>
              <a:t>To see the connection between this image and the principle of mathematical induction, let P(n) be the sentence “The nth domino falls backward.” It is given that for each k ≥ 1, if P(k) is true (the kth domino falls backward), then P(k + 1) is also true (the (k + 1)</a:t>
            </a:r>
            <a:r>
              <a:rPr lang="en-US" dirty="0" err="1"/>
              <a:t>st</a:t>
            </a:r>
            <a:r>
              <a:rPr lang="en-US" dirty="0"/>
              <a:t> domino falls backward).</a:t>
            </a:r>
          </a:p>
          <a:p>
            <a:endParaRPr lang="en-US" dirty="0"/>
          </a:p>
          <a:p>
            <a:endParaRPr lang="en-US" dirty="0"/>
          </a:p>
        </p:txBody>
      </p:sp>
      <p:pic>
        <p:nvPicPr>
          <p:cNvPr id="2" name="Picture 1"/>
          <p:cNvPicPr>
            <a:picLocks noChangeAspect="1"/>
          </p:cNvPicPr>
          <p:nvPr/>
        </p:nvPicPr>
        <p:blipFill>
          <a:blip r:embed="rId2"/>
          <a:stretch>
            <a:fillRect/>
          </a:stretch>
        </p:blipFill>
        <p:spPr>
          <a:xfrm>
            <a:off x="3152652" y="1833874"/>
            <a:ext cx="5886696" cy="2196259"/>
          </a:xfrm>
          <a:prstGeom prst="rect">
            <a:avLst/>
          </a:prstGeom>
        </p:spPr>
      </p:pic>
    </p:spTree>
    <p:extLst>
      <p:ext uri="{BB962C8B-B14F-4D97-AF65-F5344CB8AC3E}">
        <p14:creationId xmlns:p14="http://schemas.microsoft.com/office/powerpoint/2010/main" val="1542263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2192866" y="1066800"/>
            <a:ext cx="8062383" cy="3768171"/>
          </a:xfrm>
          <a:prstGeom prst="rect">
            <a:avLst/>
          </a:prstGeom>
        </p:spPr>
      </p:pic>
    </p:spTree>
    <p:extLst>
      <p:ext uri="{BB962C8B-B14F-4D97-AF65-F5344CB8AC3E}">
        <p14:creationId xmlns:p14="http://schemas.microsoft.com/office/powerpoint/2010/main" val="703411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pPr marL="0" indent="0">
              <a:buNone/>
            </a:pPr>
            <a:r>
              <a:rPr lang="en-US" sz="2400" dirty="0">
                <a:solidFill>
                  <a:srgbClr val="00B0F0"/>
                </a:solidFill>
              </a:rPr>
              <a:t>Here is a formal version of the proof about coins previously developed informally</a:t>
            </a:r>
          </a:p>
          <a:p>
            <a:endParaRPr lang="en-US" dirty="0"/>
          </a:p>
        </p:txBody>
      </p:sp>
      <p:pic>
        <p:nvPicPr>
          <p:cNvPr id="2" name="Picture 1"/>
          <p:cNvPicPr>
            <a:picLocks noChangeAspect="1"/>
          </p:cNvPicPr>
          <p:nvPr/>
        </p:nvPicPr>
        <p:blipFill>
          <a:blip r:embed="rId2"/>
          <a:stretch>
            <a:fillRect/>
          </a:stretch>
        </p:blipFill>
        <p:spPr>
          <a:xfrm>
            <a:off x="3082925" y="718216"/>
            <a:ext cx="6026150" cy="4065450"/>
          </a:xfrm>
          <a:prstGeom prst="rect">
            <a:avLst/>
          </a:prstGeom>
        </p:spPr>
      </p:pic>
      <p:pic>
        <p:nvPicPr>
          <p:cNvPr id="4" name="Picture 3"/>
          <p:cNvPicPr>
            <a:picLocks noChangeAspect="1"/>
          </p:cNvPicPr>
          <p:nvPr/>
        </p:nvPicPr>
        <p:blipFill>
          <a:blip r:embed="rId3"/>
          <a:stretch>
            <a:fillRect/>
          </a:stretch>
        </p:blipFill>
        <p:spPr>
          <a:xfrm>
            <a:off x="3091392" y="4868331"/>
            <a:ext cx="6038900" cy="1566333"/>
          </a:xfrm>
          <a:prstGeom prst="rect">
            <a:avLst/>
          </a:prstGeom>
        </p:spPr>
      </p:pic>
    </p:spTree>
    <p:extLst>
      <p:ext uri="{BB962C8B-B14F-4D97-AF65-F5344CB8AC3E}">
        <p14:creationId xmlns:p14="http://schemas.microsoft.com/office/powerpoint/2010/main" val="346376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62467"/>
                <a:ext cx="10515600" cy="5914496"/>
              </a:xfrm>
            </p:spPr>
            <p:txBody>
              <a:bodyPr/>
              <a:lstStyle/>
              <a:p>
                <a:pPr marL="0" indent="0">
                  <a:buNone/>
                </a:pPr>
                <a:r>
                  <a:rPr lang="en-US" dirty="0">
                    <a:solidFill>
                      <a:srgbClr val="00B0F0"/>
                    </a:solidFill>
                  </a:rPr>
                  <a:t>Sum of the First </a:t>
                </a:r>
                <a14:m>
                  <m:oMath xmlns:m="http://schemas.openxmlformats.org/officeDocument/2006/math">
                    <m:r>
                      <a:rPr lang="en-US" i="1" dirty="0" smtClean="0">
                        <a:solidFill>
                          <a:srgbClr val="00B0F0"/>
                        </a:solidFill>
                        <a:latin typeface="Cambria Math" charset="0"/>
                      </a:rPr>
                      <m:t>𝑛</m:t>
                    </m:r>
                  </m:oMath>
                </a14:m>
                <a:r>
                  <a:rPr lang="en-US" dirty="0">
                    <a:solidFill>
                      <a:srgbClr val="00B0F0"/>
                    </a:solidFill>
                  </a:rPr>
                  <a:t> Integers</a:t>
                </a:r>
              </a:p>
              <a:p>
                <a:r>
                  <a:rPr lang="en-US" dirty="0"/>
                  <a:t>Use mathematical induction to prove that</a:t>
                </a:r>
              </a:p>
              <a:p>
                <a:endParaRPr lang="en-US" dirty="0"/>
              </a:p>
              <a:p>
                <a:endParaRPr lang="en-US" dirty="0"/>
              </a:p>
              <a:p>
                <a:r>
                  <a:rPr lang="en-US" dirty="0">
                    <a:solidFill>
                      <a:srgbClr val="00B0F0"/>
                    </a:solidFill>
                  </a:rPr>
                  <a:t>Solution</a:t>
                </a:r>
                <a:r>
                  <a:rPr lang="en-US" dirty="0"/>
                  <a:t> To construct a proof by induction, you must first identify the property P(n). In this case, P(n) is the equation:</a:t>
                </a:r>
              </a:p>
              <a:p>
                <a:endParaRPr lang="en-US" dirty="0"/>
              </a:p>
              <a:p>
                <a:endParaRPr lang="en-US" dirty="0"/>
              </a:p>
              <a:p>
                <a:endParaRPr lang="en-US" dirty="0"/>
              </a:p>
              <a:p>
                <a:r>
                  <a:rPr lang="en-US" dirty="0"/>
                  <a:t>In the basis step of the proof, you must show that the property is true for n = 1, or, in other words that P(1) is true.</a:t>
                </a:r>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62467"/>
                <a:ext cx="10515600" cy="5914496"/>
              </a:xfrm>
              <a:blipFill rotWithShape="0">
                <a:blip r:embed="rId2"/>
                <a:stretch>
                  <a:fillRect l="-1217" t="-1649" r="-1391"/>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3136900" y="1297516"/>
            <a:ext cx="5918200" cy="876300"/>
          </a:xfrm>
          <a:prstGeom prst="rect">
            <a:avLst/>
          </a:prstGeom>
        </p:spPr>
      </p:pic>
      <p:pic>
        <p:nvPicPr>
          <p:cNvPr id="4" name="Picture 3"/>
          <p:cNvPicPr>
            <a:picLocks noChangeAspect="1"/>
          </p:cNvPicPr>
          <p:nvPr/>
        </p:nvPicPr>
        <p:blipFill>
          <a:blip r:embed="rId4"/>
          <a:stretch>
            <a:fillRect/>
          </a:stretch>
        </p:blipFill>
        <p:spPr>
          <a:xfrm>
            <a:off x="2806700" y="3406241"/>
            <a:ext cx="6578600" cy="1346200"/>
          </a:xfrm>
          <a:prstGeom prst="rect">
            <a:avLst/>
          </a:prstGeom>
        </p:spPr>
      </p:pic>
    </p:spTree>
    <p:extLst>
      <p:ext uri="{BB962C8B-B14F-4D97-AF65-F5344CB8AC3E}">
        <p14:creationId xmlns:p14="http://schemas.microsoft.com/office/powerpoint/2010/main" val="1877320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r>
              <a:rPr lang="en-US" dirty="0"/>
              <a:t>1.2 Tower of Hanoi Algorithm</a:t>
            </a:r>
          </a:p>
          <a:p>
            <a:r>
              <a:rPr lang="en-US" dirty="0"/>
              <a:t> Here is a high-level outline of how to move a tower from the starting pole, to the goal pole, using an intermediate pole:</a:t>
            </a:r>
          </a:p>
          <a:p>
            <a:pPr marL="971550" lvl="1" indent="-514350">
              <a:buFont typeface="+mj-lt"/>
              <a:buAutoNum type="arabicPeriod"/>
            </a:pPr>
            <a:r>
              <a:rPr lang="en-US" dirty="0"/>
              <a:t>Move a tower of height-1 to an intermediate pole, using the final pole.</a:t>
            </a:r>
          </a:p>
          <a:p>
            <a:pPr marL="971550" lvl="1" indent="-514350">
              <a:buFont typeface="+mj-lt"/>
              <a:buAutoNum type="arabicPeriod"/>
            </a:pPr>
            <a:r>
              <a:rPr lang="en-US" dirty="0"/>
              <a:t>Move the remaining disk to the final pole.</a:t>
            </a:r>
          </a:p>
          <a:p>
            <a:pPr marL="971550" lvl="1" indent="-514350">
              <a:buFont typeface="+mj-lt"/>
              <a:buAutoNum type="arabicPeriod"/>
            </a:pPr>
            <a:r>
              <a:rPr lang="en-US" dirty="0"/>
              <a:t>Move the tower of height-1 from the intermediate pole to the final pole using the original pole.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500" y="3462866"/>
            <a:ext cx="4445000" cy="2540000"/>
          </a:xfrm>
          <a:prstGeom prst="rect">
            <a:avLst/>
          </a:prstGeom>
        </p:spPr>
      </p:pic>
    </p:spTree>
    <p:extLst>
      <p:ext uri="{BB962C8B-B14F-4D97-AF65-F5344CB8AC3E}">
        <p14:creationId xmlns:p14="http://schemas.microsoft.com/office/powerpoint/2010/main" val="373167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normAutofit/>
          </a:bodyPr>
          <a:lstStyle/>
          <a:p>
            <a:r>
              <a:rPr lang="en-US" dirty="0"/>
              <a:t>Now P(1) is obtained by substituting 1 in place of n in P(n). The left-hand side of P(1) is the sum of all the successive integers starting at 1 and ending at 1. This is just 1. Thus P(1) is: </a:t>
            </a:r>
          </a:p>
          <a:p>
            <a:endParaRPr lang="en-US" dirty="0"/>
          </a:p>
          <a:p>
            <a:endParaRPr lang="en-US" dirty="0"/>
          </a:p>
          <a:p>
            <a:endParaRPr lang="en-US" dirty="0"/>
          </a:p>
          <a:p>
            <a:r>
              <a:rPr lang="en-US" dirty="0"/>
              <a:t>In the inductive step, you assume that P(k) is true, for a particular but arbitrarily chosen integer k with k ≥ 1. [This assumption is the inductive hypothesis.] You must then show that P(k + 1) is true. What are P(k) and P(k + 1)? P(k) is obtained by substituting k for every n in P(n). Thus P(k) is: </a:t>
            </a:r>
          </a:p>
          <a:p>
            <a:endParaRPr lang="en-US" dirty="0"/>
          </a:p>
          <a:p>
            <a:endParaRPr lang="en-US" dirty="0"/>
          </a:p>
          <a:p>
            <a:endParaRPr lang="en-US" dirty="0"/>
          </a:p>
        </p:txBody>
      </p:sp>
      <p:pic>
        <p:nvPicPr>
          <p:cNvPr id="2" name="Picture 1"/>
          <p:cNvPicPr>
            <a:picLocks noChangeAspect="1"/>
          </p:cNvPicPr>
          <p:nvPr/>
        </p:nvPicPr>
        <p:blipFill>
          <a:blip r:embed="rId2"/>
          <a:stretch>
            <a:fillRect/>
          </a:stretch>
        </p:blipFill>
        <p:spPr>
          <a:xfrm>
            <a:off x="3556000" y="1559984"/>
            <a:ext cx="5080000" cy="1384300"/>
          </a:xfrm>
          <a:prstGeom prst="rect">
            <a:avLst/>
          </a:prstGeom>
        </p:spPr>
      </p:pic>
      <p:pic>
        <p:nvPicPr>
          <p:cNvPr id="4" name="Picture 3"/>
          <p:cNvPicPr>
            <a:picLocks noChangeAspect="1"/>
          </p:cNvPicPr>
          <p:nvPr/>
        </p:nvPicPr>
        <p:blipFill>
          <a:blip r:embed="rId3"/>
          <a:stretch>
            <a:fillRect/>
          </a:stretch>
        </p:blipFill>
        <p:spPr>
          <a:xfrm>
            <a:off x="2628900" y="5048250"/>
            <a:ext cx="6934200" cy="1333500"/>
          </a:xfrm>
          <a:prstGeom prst="rect">
            <a:avLst/>
          </a:prstGeom>
        </p:spPr>
      </p:pic>
    </p:spTree>
    <p:extLst>
      <p:ext uri="{BB962C8B-B14F-4D97-AF65-F5344CB8AC3E}">
        <p14:creationId xmlns:p14="http://schemas.microsoft.com/office/powerpoint/2010/main" val="1293078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r>
              <a:rPr lang="en-US" dirty="0"/>
              <a:t>Similarly, P(k + 1) is obtained by substituting the quantity (k + 1) for every n that appears in P(n). Thus P(k + 1) is</a:t>
            </a:r>
          </a:p>
          <a:p>
            <a:endParaRPr lang="en-US" dirty="0"/>
          </a:p>
          <a:p>
            <a:endParaRPr lang="en-US" dirty="0"/>
          </a:p>
          <a:p>
            <a:endParaRPr lang="en-US" dirty="0"/>
          </a:p>
          <a:p>
            <a:r>
              <a:rPr lang="en-US" dirty="0"/>
              <a:t>or, equivalently,</a:t>
            </a:r>
          </a:p>
          <a:p>
            <a:endParaRPr lang="en-US" dirty="0"/>
          </a:p>
          <a:p>
            <a:endParaRPr lang="en-US" dirty="0"/>
          </a:p>
          <a:p>
            <a:endParaRPr lang="en-US" dirty="0"/>
          </a:p>
        </p:txBody>
      </p:sp>
      <p:pic>
        <p:nvPicPr>
          <p:cNvPr id="2" name="Picture 1"/>
          <p:cNvPicPr>
            <a:picLocks noChangeAspect="1"/>
          </p:cNvPicPr>
          <p:nvPr/>
        </p:nvPicPr>
        <p:blipFill>
          <a:blip r:embed="rId2"/>
          <a:stretch>
            <a:fillRect/>
          </a:stretch>
        </p:blipFill>
        <p:spPr>
          <a:xfrm>
            <a:off x="2317750" y="3850216"/>
            <a:ext cx="7556500" cy="1308100"/>
          </a:xfrm>
          <a:prstGeom prst="rect">
            <a:avLst/>
          </a:prstGeom>
        </p:spPr>
      </p:pic>
      <p:pic>
        <p:nvPicPr>
          <p:cNvPr id="4" name="Picture 3"/>
          <p:cNvPicPr>
            <a:picLocks noChangeAspect="1"/>
          </p:cNvPicPr>
          <p:nvPr/>
        </p:nvPicPr>
        <p:blipFill>
          <a:blip r:embed="rId3"/>
          <a:stretch>
            <a:fillRect/>
          </a:stretch>
        </p:blipFill>
        <p:spPr>
          <a:xfrm>
            <a:off x="3282950" y="1273175"/>
            <a:ext cx="5422900" cy="787400"/>
          </a:xfrm>
          <a:prstGeom prst="rect">
            <a:avLst/>
          </a:prstGeom>
        </p:spPr>
      </p:pic>
    </p:spTree>
    <p:extLst>
      <p:ext uri="{BB962C8B-B14F-4D97-AF65-F5344CB8AC3E}">
        <p14:creationId xmlns:p14="http://schemas.microsoft.com/office/powerpoint/2010/main" val="2307997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pPr marL="0" indent="0">
              <a:buNone/>
            </a:pPr>
            <a:r>
              <a:rPr lang="en-US" sz="1800" dirty="0">
                <a:latin typeface="+mj-lt"/>
              </a:rPr>
              <a:t>The left-hand side of P(k + 1) is</a:t>
            </a:r>
          </a:p>
          <a:p>
            <a:pPr marL="0" indent="0">
              <a:buNone/>
            </a:pPr>
            <a:r>
              <a:rPr lang="en-US" sz="1800" dirty="0">
                <a:latin typeface="+mj-lt"/>
              </a:rPr>
              <a:t>1 + 2+ . . . +(k + 1),</a:t>
            </a:r>
          </a:p>
          <a:p>
            <a:pPr marL="0" indent="0">
              <a:buNone/>
            </a:pPr>
            <a:r>
              <a:rPr lang="en-US" sz="1800" dirty="0">
                <a:latin typeface="+mj-lt"/>
              </a:rPr>
              <a:t>which equals</a:t>
            </a:r>
          </a:p>
          <a:p>
            <a:pPr marL="0" indent="0">
              <a:buNone/>
            </a:pPr>
            <a:r>
              <a:rPr lang="en-US" sz="1800" dirty="0">
                <a:latin typeface="+mj-lt"/>
              </a:rPr>
              <a:t>(1 + 2+ . . . +k) + (k + 1)</a:t>
            </a:r>
          </a:p>
          <a:p>
            <a:pPr marL="0" indent="0">
              <a:buNone/>
            </a:pPr>
            <a:r>
              <a:rPr lang="en-US" sz="1800" i="1" dirty="0">
                <a:latin typeface="+mj-lt"/>
              </a:rPr>
              <a:t>But by substitution from the inductive hypothesis,</a:t>
            </a:r>
          </a:p>
          <a:p>
            <a:endParaRPr lang="en-US" dirty="0"/>
          </a:p>
        </p:txBody>
      </p:sp>
      <p:pic>
        <p:nvPicPr>
          <p:cNvPr id="2" name="Picture 1"/>
          <p:cNvPicPr>
            <a:picLocks noChangeAspect="1"/>
          </p:cNvPicPr>
          <p:nvPr/>
        </p:nvPicPr>
        <p:blipFill>
          <a:blip r:embed="rId2"/>
          <a:stretch>
            <a:fillRect/>
          </a:stretch>
        </p:blipFill>
        <p:spPr>
          <a:xfrm>
            <a:off x="838200" y="2154977"/>
            <a:ext cx="6779683" cy="4159040"/>
          </a:xfrm>
          <a:prstGeom prst="rect">
            <a:avLst/>
          </a:prstGeom>
        </p:spPr>
      </p:pic>
    </p:spTree>
    <p:extLst>
      <p:ext uri="{BB962C8B-B14F-4D97-AF65-F5344CB8AC3E}">
        <p14:creationId xmlns:p14="http://schemas.microsoft.com/office/powerpoint/2010/main" val="20065520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262467"/>
                <a:ext cx="10515600" cy="5914496"/>
              </a:xfrm>
            </p:spPr>
            <p:txBody>
              <a:bodyPr>
                <a:normAutofit/>
              </a:bodyPr>
              <a:lstStyle/>
              <a:p>
                <a:pPr marL="0" indent="0">
                  <a:buNone/>
                </a:pPr>
                <a:r>
                  <a:rPr lang="en-US" sz="2400" dirty="0">
                    <a:latin typeface="+mj-lt"/>
                  </a:rPr>
                  <a:t>Prove by induction that, for all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2060"/>
                          </a:solidFill>
                          <a:latin typeface="Cambria Math" charset="0"/>
                        </a:rPr>
                        <m:t>𝑛</m:t>
                      </m:r>
                      <m:r>
                        <a:rPr lang="en-US" sz="2400" b="0" i="1" smtClean="0">
                          <a:solidFill>
                            <a:srgbClr val="002060"/>
                          </a:solidFill>
                          <a:latin typeface="Cambria Math" charset="0"/>
                        </a:rPr>
                        <m:t> ∈ </m:t>
                      </m:r>
                      <m:sSup>
                        <m:sSupPr>
                          <m:ctrlPr>
                            <a:rPr lang="en-US" sz="2400" b="0" i="1" smtClean="0">
                              <a:solidFill>
                                <a:srgbClr val="002060"/>
                              </a:solidFill>
                              <a:latin typeface="Cambria Math" panose="02040503050406030204" pitchFamily="18" charset="0"/>
                              <a:ea typeface="Cambria Math" charset="0"/>
                              <a:cs typeface="Cambria Math" charset="0"/>
                            </a:rPr>
                          </m:ctrlPr>
                        </m:sSupPr>
                        <m:e>
                          <m:r>
                            <a:rPr lang="en-US" sz="2400" b="0" i="1" smtClean="0">
                              <a:solidFill>
                                <a:srgbClr val="002060"/>
                              </a:solidFill>
                              <a:latin typeface="Cambria Math" charset="0"/>
                              <a:ea typeface="Cambria Math" charset="0"/>
                              <a:cs typeface="Cambria Math" charset="0"/>
                            </a:rPr>
                            <m:t>𝕫</m:t>
                          </m:r>
                        </m:e>
                        <m:sup>
                          <m:r>
                            <a:rPr lang="en-US" sz="2400" b="0" i="1" smtClean="0">
                              <a:solidFill>
                                <a:srgbClr val="002060"/>
                              </a:solidFill>
                              <a:latin typeface="Cambria Math" charset="0"/>
                              <a:ea typeface="Cambria Math" charset="0"/>
                              <a:cs typeface="Cambria Math" charset="0"/>
                            </a:rPr>
                            <m:t>+</m:t>
                          </m:r>
                        </m:sup>
                      </m:sSup>
                      <m:r>
                        <a:rPr lang="en-US" sz="2400" b="0" i="1" smtClean="0">
                          <a:solidFill>
                            <a:srgbClr val="002060"/>
                          </a:solidFill>
                          <a:latin typeface="Cambria Math" charset="0"/>
                          <a:ea typeface="Cambria Math" charset="0"/>
                          <a:cs typeface="Cambria Math" charset="0"/>
                        </a:rPr>
                        <m:t>, </m:t>
                      </m:r>
                      <m:nary>
                        <m:naryPr>
                          <m:chr m:val="∑"/>
                          <m:ctrlPr>
                            <a:rPr lang="is-IS" sz="2400" b="0" i="1" smtClean="0">
                              <a:solidFill>
                                <a:srgbClr val="002060"/>
                              </a:solidFill>
                              <a:latin typeface="Cambria Math" panose="02040503050406030204" pitchFamily="18" charset="0"/>
                              <a:ea typeface="Cambria Math" charset="0"/>
                              <a:cs typeface="Cambria Math" charset="0"/>
                            </a:rPr>
                          </m:ctrlPr>
                        </m:naryPr>
                        <m:sub>
                          <m:r>
                            <m:rPr>
                              <m:brk m:alnAt="23"/>
                            </m:rPr>
                            <a:rPr lang="en-US" sz="2400" b="0" i="1" smtClean="0">
                              <a:solidFill>
                                <a:srgbClr val="002060"/>
                              </a:solidFill>
                              <a:latin typeface="Cambria Math" charset="0"/>
                              <a:ea typeface="Cambria Math" charset="0"/>
                              <a:cs typeface="Cambria Math" charset="0"/>
                            </a:rPr>
                            <m:t>𝑖</m:t>
                          </m:r>
                          <m:r>
                            <a:rPr lang="en-US" sz="2400" b="0" i="1" smtClean="0">
                              <a:solidFill>
                                <a:srgbClr val="002060"/>
                              </a:solidFill>
                              <a:latin typeface="Cambria Math" charset="0"/>
                              <a:ea typeface="Cambria Math" charset="0"/>
                              <a:cs typeface="Cambria Math" charset="0"/>
                            </a:rPr>
                            <m:t>=1</m:t>
                          </m:r>
                        </m:sub>
                        <m:sup>
                          <m:r>
                            <a:rPr lang="en-US" sz="2400" b="0" i="1" smtClean="0">
                              <a:solidFill>
                                <a:srgbClr val="002060"/>
                              </a:solidFill>
                              <a:latin typeface="Cambria Math" charset="0"/>
                              <a:ea typeface="Cambria Math" charset="0"/>
                              <a:cs typeface="Cambria Math" charset="0"/>
                            </a:rPr>
                            <m:t>𝑛</m:t>
                          </m:r>
                        </m:sup>
                        <m:e>
                          <m:sSup>
                            <m:sSupPr>
                              <m:ctrlPr>
                                <a:rPr lang="is-IS" sz="2400" i="1">
                                  <a:solidFill>
                                    <a:srgbClr val="002060"/>
                                  </a:solidFill>
                                  <a:latin typeface="Cambria Math" panose="02040503050406030204" pitchFamily="18" charset="0"/>
                                  <a:ea typeface="Cambria Math" charset="0"/>
                                  <a:cs typeface="Cambria Math" charset="0"/>
                                </a:rPr>
                              </m:ctrlPr>
                            </m:sSupPr>
                            <m:e>
                              <m:r>
                                <a:rPr lang="en-US" sz="2400" i="1">
                                  <a:solidFill>
                                    <a:srgbClr val="002060"/>
                                  </a:solidFill>
                                  <a:latin typeface="Cambria Math" charset="0"/>
                                  <a:ea typeface="Cambria Math" charset="0"/>
                                  <a:cs typeface="Cambria Math" charset="0"/>
                                </a:rPr>
                                <m:t>(−1)</m:t>
                              </m:r>
                            </m:e>
                            <m:sup>
                              <m:r>
                                <a:rPr lang="en-US" sz="2400" i="1">
                                  <a:solidFill>
                                    <a:srgbClr val="002060"/>
                                  </a:solidFill>
                                  <a:latin typeface="Cambria Math" charset="0"/>
                                  <a:ea typeface="Cambria Math" charset="0"/>
                                  <a:cs typeface="Cambria Math" charset="0"/>
                                </a:rPr>
                                <m:t>𝑖</m:t>
                              </m:r>
                            </m:sup>
                          </m:sSup>
                        </m:e>
                      </m:nary>
                      <m:sSup>
                        <m:sSupPr>
                          <m:ctrlPr>
                            <a:rPr lang="is-IS" sz="2400" b="0" i="1" smtClean="0">
                              <a:solidFill>
                                <a:srgbClr val="002060"/>
                              </a:solidFill>
                              <a:latin typeface="Cambria Math" panose="02040503050406030204" pitchFamily="18" charset="0"/>
                              <a:ea typeface="Cambria Math" charset="0"/>
                              <a:cs typeface="Cambria Math" charset="0"/>
                            </a:rPr>
                          </m:ctrlPr>
                        </m:sSupPr>
                        <m:e>
                          <m:r>
                            <a:rPr lang="en-US" sz="2400" b="0" i="1" smtClean="0">
                              <a:solidFill>
                                <a:srgbClr val="002060"/>
                              </a:solidFill>
                              <a:latin typeface="Cambria Math" charset="0"/>
                              <a:ea typeface="Cambria Math" charset="0"/>
                              <a:cs typeface="Cambria Math" charset="0"/>
                            </a:rPr>
                            <m:t>𝑖</m:t>
                          </m:r>
                        </m:e>
                        <m:sup>
                          <m:r>
                            <a:rPr lang="en-US" sz="2400" b="0" i="1" smtClean="0">
                              <a:solidFill>
                                <a:srgbClr val="002060"/>
                              </a:solidFill>
                              <a:latin typeface="Cambria Math" charset="0"/>
                              <a:ea typeface="Cambria Math" charset="0"/>
                              <a:cs typeface="Cambria Math" charset="0"/>
                            </a:rPr>
                            <m:t>2</m:t>
                          </m:r>
                        </m:sup>
                      </m:sSup>
                      <m:r>
                        <a:rPr lang="en-US" sz="2400" b="0" i="1" smtClean="0">
                          <a:solidFill>
                            <a:srgbClr val="002060"/>
                          </a:solidFill>
                          <a:latin typeface="Cambria Math" charset="0"/>
                          <a:ea typeface="Cambria Math" charset="0"/>
                          <a:cs typeface="Cambria Math" charset="0"/>
                        </a:rPr>
                        <m:t>=</m:t>
                      </m:r>
                      <m:sSup>
                        <m:sSupPr>
                          <m:ctrlPr>
                            <a:rPr lang="en-US" sz="2400" b="0" i="1" smtClean="0">
                              <a:solidFill>
                                <a:srgbClr val="002060"/>
                              </a:solidFill>
                              <a:latin typeface="Cambria Math" panose="02040503050406030204" pitchFamily="18" charset="0"/>
                              <a:ea typeface="Cambria Math" charset="0"/>
                              <a:cs typeface="Cambria Math" charset="0"/>
                            </a:rPr>
                          </m:ctrlPr>
                        </m:sSupPr>
                        <m:e>
                          <m:r>
                            <a:rPr lang="en-US" sz="2400" b="0" i="1" smtClean="0">
                              <a:solidFill>
                                <a:srgbClr val="002060"/>
                              </a:solidFill>
                              <a:latin typeface="Cambria Math" charset="0"/>
                              <a:ea typeface="Cambria Math" charset="0"/>
                              <a:cs typeface="Cambria Math" charset="0"/>
                            </a:rPr>
                            <m:t>(−1)</m:t>
                          </m:r>
                        </m:e>
                        <m:sup>
                          <m:r>
                            <a:rPr lang="en-US" sz="2400" b="0" i="1" smtClean="0">
                              <a:solidFill>
                                <a:srgbClr val="002060"/>
                              </a:solidFill>
                              <a:latin typeface="Cambria Math" charset="0"/>
                              <a:ea typeface="Cambria Math" charset="0"/>
                              <a:cs typeface="Cambria Math" charset="0"/>
                            </a:rPr>
                            <m:t>𝑛</m:t>
                          </m:r>
                        </m:sup>
                      </m:sSup>
                      <m:f>
                        <m:fPr>
                          <m:ctrlPr>
                            <a:rPr lang="mr-IN" sz="2400" b="0" i="1" smtClean="0">
                              <a:solidFill>
                                <a:srgbClr val="002060"/>
                              </a:solidFill>
                              <a:latin typeface="Cambria Math" panose="02040503050406030204" pitchFamily="18" charset="0"/>
                              <a:ea typeface="Cambria Math" charset="0"/>
                              <a:cs typeface="Cambria Math" charset="0"/>
                            </a:rPr>
                          </m:ctrlPr>
                        </m:fPr>
                        <m:num>
                          <m:r>
                            <a:rPr lang="en-US" sz="2400" b="0" i="1" smtClean="0">
                              <a:solidFill>
                                <a:srgbClr val="002060"/>
                              </a:solidFill>
                              <a:latin typeface="Cambria Math" charset="0"/>
                              <a:ea typeface="Cambria Math" charset="0"/>
                              <a:cs typeface="Cambria Math" charset="0"/>
                            </a:rPr>
                            <m:t>𝑛</m:t>
                          </m:r>
                          <m:r>
                            <a:rPr lang="en-US" sz="2400" b="0" i="1" smtClean="0">
                              <a:solidFill>
                                <a:srgbClr val="002060"/>
                              </a:solidFill>
                              <a:latin typeface="Cambria Math" charset="0"/>
                              <a:ea typeface="Cambria Math" charset="0"/>
                              <a:cs typeface="Cambria Math" charset="0"/>
                            </a:rPr>
                            <m:t>(</m:t>
                          </m:r>
                          <m:r>
                            <a:rPr lang="en-US" sz="2400" b="0" i="1" smtClean="0">
                              <a:solidFill>
                                <a:srgbClr val="002060"/>
                              </a:solidFill>
                              <a:latin typeface="Cambria Math" charset="0"/>
                              <a:ea typeface="Cambria Math" charset="0"/>
                              <a:cs typeface="Cambria Math" charset="0"/>
                            </a:rPr>
                            <m:t>𝑛</m:t>
                          </m:r>
                          <m:r>
                            <a:rPr lang="en-US" sz="2400" b="0" i="1" smtClean="0">
                              <a:solidFill>
                                <a:srgbClr val="002060"/>
                              </a:solidFill>
                              <a:latin typeface="Cambria Math" charset="0"/>
                              <a:ea typeface="Cambria Math" charset="0"/>
                              <a:cs typeface="Cambria Math" charset="0"/>
                            </a:rPr>
                            <m:t>+1)</m:t>
                          </m:r>
                        </m:num>
                        <m:den>
                          <m:r>
                            <a:rPr lang="en-US" sz="2400" b="0" i="1" smtClean="0">
                              <a:solidFill>
                                <a:srgbClr val="002060"/>
                              </a:solidFill>
                              <a:latin typeface="Cambria Math" charset="0"/>
                              <a:ea typeface="Cambria Math" charset="0"/>
                              <a:cs typeface="Cambria Math" charset="0"/>
                            </a:rPr>
                            <m:t>2</m:t>
                          </m:r>
                        </m:den>
                      </m:f>
                    </m:oMath>
                  </m:oMathPara>
                </a14:m>
                <a:endParaRPr lang="en-US" sz="2400" dirty="0">
                  <a:solidFill>
                    <a:srgbClr val="002060"/>
                  </a:solidFill>
                </a:endParaRPr>
              </a:p>
              <a:p>
                <a:pPr marL="0" indent="0">
                  <a:buNone/>
                </a:pPr>
                <a:r>
                  <a:rPr lang="en-US" sz="2000" dirty="0"/>
                  <a:t>(1)</a:t>
                </a:r>
              </a:p>
              <a:p>
                <a:pPr marL="0" indent="0">
                  <a:buNone/>
                </a:pPr>
                <a:r>
                  <a:rPr lang="en-US" sz="2000" dirty="0">
                    <a:solidFill>
                      <a:srgbClr val="00B0F0"/>
                    </a:solidFill>
                  </a:rPr>
                  <a:t>Base Case </a:t>
                </a:r>
                <a:r>
                  <a:rPr lang="en-US" sz="2000" dirty="0"/>
                  <a:t>when </a:t>
                </a:r>
                <a14:m>
                  <m:oMath xmlns:m="http://schemas.openxmlformats.org/officeDocument/2006/math">
                    <m:r>
                      <a:rPr lang="en-US" sz="2000" i="1" dirty="0" smtClean="0">
                        <a:latin typeface="Cambria Math" charset="0"/>
                      </a:rPr>
                      <m:t>𝑛</m:t>
                    </m:r>
                    <m:r>
                      <a:rPr lang="en-US" sz="2000" i="1" dirty="0" smtClean="0">
                        <a:latin typeface="Cambria Math" charset="0"/>
                      </a:rPr>
                      <m:t> = 1 </m:t>
                    </m:r>
                  </m:oMath>
                </a14:m>
                <a:r>
                  <a:rPr lang="en-US" sz="2000" dirty="0"/>
                  <a:t>the left Side of the equation is (-1)</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charset="0"/>
                          </a:rPr>
                          <m:t>1</m:t>
                        </m:r>
                      </m:e>
                      <m:sup>
                        <m:r>
                          <a:rPr lang="en-US" sz="2000" b="0" i="1" smtClean="0">
                            <a:latin typeface="Cambria Math" charset="0"/>
                          </a:rPr>
                          <m:t>2</m:t>
                        </m:r>
                      </m:sup>
                    </m:sSup>
                    <m:r>
                      <a:rPr lang="en-US" sz="2000" b="0" i="1" smtClean="0">
                        <a:latin typeface="Cambria Math" charset="0"/>
                      </a:rPr>
                      <m:t>=−1 </m:t>
                    </m:r>
                  </m:oMath>
                </a14:m>
                <a:r>
                  <a:rPr lang="en-US" sz="2000" dirty="0"/>
                  <a:t>and the right side is              </a:t>
                </a:r>
              </a:p>
              <a:p>
                <a:pPr marL="0" indent="0">
                  <a:buNone/>
                </a:pPr>
                <a:r>
                  <a:rPr lang="en-US" sz="2000" dirty="0"/>
                  <a:t> (-1)1(1+1)/2 = -1, so both sides are equal and (1) is true for </a:t>
                </a:r>
                <a14:m>
                  <m:oMath xmlns:m="http://schemas.openxmlformats.org/officeDocument/2006/math">
                    <m:r>
                      <a:rPr lang="en-US" sz="2000" i="1" dirty="0">
                        <a:latin typeface="Cambria Math" charset="0"/>
                      </a:rPr>
                      <m:t>𝑛</m:t>
                    </m:r>
                    <m:r>
                      <a:rPr lang="en-US" sz="2000" i="1" dirty="0">
                        <a:latin typeface="Cambria Math" charset="0"/>
                      </a:rPr>
                      <m:t> = 1 </m:t>
                    </m:r>
                  </m:oMath>
                </a14:m>
                <a:endParaRPr lang="en-US" sz="2000" dirty="0"/>
              </a:p>
              <a:p>
                <a:pPr marL="0" indent="0">
                  <a:buNone/>
                </a:pPr>
                <a:r>
                  <a:rPr lang="en-US" sz="2000" dirty="0">
                    <a:solidFill>
                      <a:srgbClr val="00B0F0"/>
                    </a:solidFill>
                  </a:rPr>
                  <a:t>Inductive step: </a:t>
                </a:r>
                <a14:m>
                  <m:oMath xmlns:m="http://schemas.openxmlformats.org/officeDocument/2006/math">
                    <m:r>
                      <a:rPr lang="en-US" sz="2000" b="0" i="1" smtClean="0">
                        <a:solidFill>
                          <a:schemeClr val="tx1"/>
                        </a:solidFill>
                        <a:latin typeface="Cambria Math" charset="0"/>
                      </a:rPr>
                      <m:t>𝑙𝑒𝑡</m:t>
                    </m:r>
                    <m:r>
                      <a:rPr lang="en-US" sz="2000" b="0" i="1" smtClean="0">
                        <a:solidFill>
                          <a:schemeClr val="tx1"/>
                        </a:solidFill>
                        <a:latin typeface="Cambria Math" charset="0"/>
                      </a:rPr>
                      <m:t> </m:t>
                    </m:r>
                    <m:r>
                      <a:rPr lang="en-US" sz="2000" b="0" i="1" smtClean="0">
                        <a:solidFill>
                          <a:schemeClr val="tx1"/>
                        </a:solidFill>
                        <a:latin typeface="Cambria Math" charset="0"/>
                      </a:rPr>
                      <m:t>𝑘</m:t>
                    </m:r>
                    <m:r>
                      <a:rPr lang="en-US" sz="2000" b="0" i="1" smtClean="0">
                        <a:solidFill>
                          <a:schemeClr val="tx1"/>
                        </a:solidFill>
                        <a:latin typeface="Cambria Math" charset="0"/>
                      </a:rPr>
                      <m:t> ∈ </m:t>
                    </m:r>
                    <m:sSup>
                      <m:sSupPr>
                        <m:ctrlPr>
                          <a:rPr lang="en-US" sz="2000" b="0" i="1" smtClean="0">
                            <a:solidFill>
                              <a:schemeClr val="tx1"/>
                            </a:solidFill>
                            <a:latin typeface="Cambria Math" panose="02040503050406030204" pitchFamily="18" charset="0"/>
                            <a:ea typeface="Cambria Math" charset="0"/>
                            <a:cs typeface="Cambria Math" charset="0"/>
                          </a:rPr>
                        </m:ctrlPr>
                      </m:sSupPr>
                      <m:e>
                        <m:r>
                          <a:rPr lang="en-US" sz="2000" b="0" i="1" smtClean="0">
                            <a:solidFill>
                              <a:schemeClr val="tx1"/>
                            </a:solidFill>
                            <a:latin typeface="Cambria Math" charset="0"/>
                            <a:ea typeface="Cambria Math" charset="0"/>
                            <a:cs typeface="Cambria Math" charset="0"/>
                          </a:rPr>
                          <m:t>𝕫</m:t>
                        </m:r>
                      </m:e>
                      <m:sup>
                        <m:r>
                          <a:rPr lang="en-US" sz="2000" b="0" i="1" smtClean="0">
                            <a:solidFill>
                              <a:schemeClr val="tx1"/>
                            </a:solidFill>
                            <a:latin typeface="Cambria Math" charset="0"/>
                            <a:ea typeface="Cambria Math" charset="0"/>
                            <a:cs typeface="Cambria Math" charset="0"/>
                          </a:rPr>
                          <m:t>+</m:t>
                        </m:r>
                      </m:sup>
                    </m:sSup>
                    <m:r>
                      <a:rPr lang="en-US" sz="2000" b="0" i="1" smtClean="0">
                        <a:solidFill>
                          <a:schemeClr val="tx1"/>
                        </a:solidFill>
                        <a:latin typeface="Cambria Math" charset="0"/>
                        <a:ea typeface="Cambria Math" charset="0"/>
                        <a:cs typeface="Cambria Math" charset="0"/>
                      </a:rPr>
                      <m:t> </m:t>
                    </m:r>
                    <m:r>
                      <a:rPr lang="en-US" sz="2000" b="0" i="1" smtClean="0">
                        <a:solidFill>
                          <a:schemeClr val="tx1"/>
                        </a:solidFill>
                        <a:latin typeface="Cambria Math" charset="0"/>
                        <a:ea typeface="Cambria Math" charset="0"/>
                        <a:cs typeface="Cambria Math" charset="0"/>
                      </a:rPr>
                      <m:t>𝑖𝑠</m:t>
                    </m:r>
                    <m:r>
                      <a:rPr lang="en-US" sz="2000" b="0" i="1" smtClean="0">
                        <a:solidFill>
                          <a:schemeClr val="tx1"/>
                        </a:solidFill>
                        <a:latin typeface="Cambria Math" charset="0"/>
                        <a:ea typeface="Cambria Math" charset="0"/>
                        <a:cs typeface="Cambria Math" charset="0"/>
                      </a:rPr>
                      <m:t> </m:t>
                    </m:r>
                    <m:r>
                      <a:rPr lang="en-US" sz="2000" b="0" i="1" smtClean="0">
                        <a:solidFill>
                          <a:schemeClr val="tx1"/>
                        </a:solidFill>
                        <a:latin typeface="Cambria Math" charset="0"/>
                        <a:ea typeface="Cambria Math" charset="0"/>
                        <a:cs typeface="Cambria Math" charset="0"/>
                      </a:rPr>
                      <m:t>𝑔𝑖𝑣𝑒𝑛</m:t>
                    </m:r>
                    <m:r>
                      <a:rPr lang="en-US" sz="2000" b="0" i="1" smtClean="0">
                        <a:solidFill>
                          <a:schemeClr val="tx1"/>
                        </a:solidFill>
                        <a:latin typeface="Cambria Math" charset="0"/>
                        <a:ea typeface="Cambria Math" charset="0"/>
                        <a:cs typeface="Cambria Math" charset="0"/>
                      </a:rPr>
                      <m:t> </m:t>
                    </m:r>
                    <m:r>
                      <a:rPr lang="en-US" sz="2000" b="0" i="1" smtClean="0">
                        <a:solidFill>
                          <a:schemeClr val="tx1"/>
                        </a:solidFill>
                        <a:latin typeface="Cambria Math" charset="0"/>
                        <a:ea typeface="Cambria Math" charset="0"/>
                        <a:cs typeface="Cambria Math" charset="0"/>
                      </a:rPr>
                      <m:t>𝑎𝑛𝑑</m:t>
                    </m:r>
                    <m:r>
                      <a:rPr lang="en-US" sz="2000" b="0" i="1" smtClean="0">
                        <a:solidFill>
                          <a:schemeClr val="tx1"/>
                        </a:solidFill>
                        <a:latin typeface="Cambria Math" charset="0"/>
                        <a:ea typeface="Cambria Math" charset="0"/>
                        <a:cs typeface="Cambria Math" charset="0"/>
                      </a:rPr>
                      <m:t> </m:t>
                    </m:r>
                    <m:r>
                      <a:rPr lang="en-US" sz="2000" b="0" i="1" smtClean="0">
                        <a:solidFill>
                          <a:schemeClr val="tx1"/>
                        </a:solidFill>
                        <a:latin typeface="Cambria Math" charset="0"/>
                        <a:ea typeface="Cambria Math" charset="0"/>
                        <a:cs typeface="Cambria Math" charset="0"/>
                      </a:rPr>
                      <m:t>𝑤𝑒</m:t>
                    </m:r>
                    <m:r>
                      <a:rPr lang="en-US" sz="2000" b="0" i="1" smtClean="0">
                        <a:solidFill>
                          <a:schemeClr val="tx1"/>
                        </a:solidFill>
                        <a:latin typeface="Cambria Math" charset="0"/>
                        <a:ea typeface="Cambria Math" charset="0"/>
                        <a:cs typeface="Cambria Math" charset="0"/>
                      </a:rPr>
                      <m:t> </m:t>
                    </m:r>
                    <m:r>
                      <a:rPr lang="en-US" sz="2000" b="0" i="1" smtClean="0">
                        <a:solidFill>
                          <a:schemeClr val="tx1"/>
                        </a:solidFill>
                        <a:latin typeface="Cambria Math" charset="0"/>
                        <a:ea typeface="Cambria Math" charset="0"/>
                        <a:cs typeface="Cambria Math" charset="0"/>
                      </a:rPr>
                      <m:t>𝑠𝑢𝑝𝑝𝑜𝑠𝑒</m:t>
                    </m:r>
                    <m:r>
                      <a:rPr lang="en-US" sz="2000" b="0" i="1" smtClean="0">
                        <a:solidFill>
                          <a:schemeClr val="tx1"/>
                        </a:solidFill>
                        <a:latin typeface="Cambria Math" charset="0"/>
                        <a:ea typeface="Cambria Math" charset="0"/>
                        <a:cs typeface="Cambria Math" charset="0"/>
                      </a:rPr>
                      <m:t> </m:t>
                    </m:r>
                    <m:r>
                      <a:rPr lang="en-US" sz="2000" b="0" i="1" smtClean="0">
                        <a:solidFill>
                          <a:schemeClr val="tx1"/>
                        </a:solidFill>
                        <a:latin typeface="Cambria Math" charset="0"/>
                        <a:ea typeface="Cambria Math" charset="0"/>
                        <a:cs typeface="Cambria Math" charset="0"/>
                      </a:rPr>
                      <m:t>𝑡h𝑎𝑡</m:t>
                    </m:r>
                    <m:r>
                      <a:rPr lang="en-US" sz="2000" b="0" i="1" smtClean="0">
                        <a:solidFill>
                          <a:schemeClr val="tx1"/>
                        </a:solidFill>
                        <a:latin typeface="Cambria Math" charset="0"/>
                        <a:ea typeface="Cambria Math" charset="0"/>
                        <a:cs typeface="Cambria Math" charset="0"/>
                      </a:rPr>
                      <m:t> </m:t>
                    </m:r>
                    <m:d>
                      <m:dPr>
                        <m:ctrlPr>
                          <a:rPr lang="en-US" sz="2000" b="0" i="1" smtClean="0">
                            <a:solidFill>
                              <a:schemeClr val="tx1"/>
                            </a:solidFill>
                            <a:latin typeface="Cambria Math" panose="02040503050406030204" pitchFamily="18" charset="0"/>
                            <a:ea typeface="Cambria Math" charset="0"/>
                            <a:cs typeface="Cambria Math" charset="0"/>
                          </a:rPr>
                        </m:ctrlPr>
                      </m:dPr>
                      <m:e>
                        <m:r>
                          <a:rPr lang="en-US" sz="2000" b="0" i="1" smtClean="0">
                            <a:solidFill>
                              <a:schemeClr val="tx1"/>
                            </a:solidFill>
                            <a:latin typeface="Cambria Math" charset="0"/>
                            <a:ea typeface="Cambria Math" charset="0"/>
                            <a:cs typeface="Cambria Math" charset="0"/>
                          </a:rPr>
                          <m:t>1</m:t>
                        </m:r>
                      </m:e>
                    </m:d>
                    <m:r>
                      <a:rPr lang="en-US" sz="2000" b="0" i="1" smtClean="0">
                        <a:solidFill>
                          <a:schemeClr val="tx1"/>
                        </a:solidFill>
                        <a:latin typeface="Cambria Math" charset="0"/>
                        <a:ea typeface="Cambria Math" charset="0"/>
                        <a:cs typeface="Cambria Math" charset="0"/>
                      </a:rPr>
                      <m:t>𝑖𝑠</m:t>
                    </m:r>
                    <m:r>
                      <a:rPr lang="en-US" sz="2000" b="0" i="1" smtClean="0">
                        <a:solidFill>
                          <a:schemeClr val="tx1"/>
                        </a:solidFill>
                        <a:latin typeface="Cambria Math" charset="0"/>
                        <a:ea typeface="Cambria Math" charset="0"/>
                        <a:cs typeface="Cambria Math" charset="0"/>
                      </a:rPr>
                      <m:t> </m:t>
                    </m:r>
                    <m:r>
                      <a:rPr lang="en-US" sz="2000" b="0" i="1" smtClean="0">
                        <a:solidFill>
                          <a:schemeClr val="tx1"/>
                        </a:solidFill>
                        <a:latin typeface="Cambria Math" charset="0"/>
                        <a:ea typeface="Cambria Math" charset="0"/>
                        <a:cs typeface="Cambria Math" charset="0"/>
                      </a:rPr>
                      <m:t>𝑡𝑟𝑢𝑒</m:t>
                    </m:r>
                    <m:r>
                      <a:rPr lang="en-US" sz="2000" b="0" i="1" smtClean="0">
                        <a:solidFill>
                          <a:schemeClr val="tx1"/>
                        </a:solidFill>
                        <a:latin typeface="Cambria Math" charset="0"/>
                        <a:ea typeface="Cambria Math" charset="0"/>
                        <a:cs typeface="Cambria Math" charset="0"/>
                      </a:rPr>
                      <m:t> </m:t>
                    </m:r>
                    <m:r>
                      <a:rPr lang="en-US" sz="2000" b="0" i="1" smtClean="0">
                        <a:solidFill>
                          <a:schemeClr val="tx1"/>
                        </a:solidFill>
                        <a:latin typeface="Cambria Math" charset="0"/>
                        <a:ea typeface="Cambria Math" charset="0"/>
                        <a:cs typeface="Cambria Math" charset="0"/>
                      </a:rPr>
                      <m:t>𝑓𝑜𝑟</m:t>
                    </m:r>
                    <m:r>
                      <a:rPr lang="en-US" sz="2000" b="0" i="1" smtClean="0">
                        <a:solidFill>
                          <a:schemeClr val="tx1"/>
                        </a:solidFill>
                        <a:latin typeface="Cambria Math" charset="0"/>
                        <a:ea typeface="Cambria Math" charset="0"/>
                        <a:cs typeface="Cambria Math" charset="0"/>
                      </a:rPr>
                      <m:t> </m:t>
                    </m:r>
                    <m:r>
                      <a:rPr lang="en-US" sz="2000" b="0" i="1" smtClean="0">
                        <a:solidFill>
                          <a:schemeClr val="tx1"/>
                        </a:solidFill>
                        <a:latin typeface="Cambria Math" charset="0"/>
                        <a:ea typeface="Cambria Math" charset="0"/>
                        <a:cs typeface="Cambria Math" charset="0"/>
                      </a:rPr>
                      <m:t>𝑛</m:t>
                    </m:r>
                    <m:r>
                      <a:rPr lang="en-US" sz="2000" b="0" i="1" smtClean="0">
                        <a:solidFill>
                          <a:schemeClr val="tx1"/>
                        </a:solidFill>
                        <a:latin typeface="Cambria Math" charset="0"/>
                        <a:ea typeface="Cambria Math" charset="0"/>
                        <a:cs typeface="Cambria Math" charset="0"/>
                      </a:rPr>
                      <m:t>=</m:t>
                    </m:r>
                    <m:r>
                      <a:rPr lang="en-US" sz="2000" b="0" i="1" smtClean="0">
                        <a:solidFill>
                          <a:schemeClr val="tx1"/>
                        </a:solidFill>
                        <a:latin typeface="Cambria Math" charset="0"/>
                        <a:ea typeface="Cambria Math" charset="0"/>
                        <a:cs typeface="Cambria Math" charset="0"/>
                      </a:rPr>
                      <m:t>𝑘</m:t>
                    </m:r>
                    <m:r>
                      <a:rPr lang="en-US" sz="2000" b="0" i="1" smtClean="0">
                        <a:solidFill>
                          <a:schemeClr val="tx1"/>
                        </a:solidFill>
                        <a:latin typeface="Cambria Math" charset="0"/>
                        <a:ea typeface="Cambria Math" charset="0"/>
                        <a:cs typeface="Cambria Math" charset="0"/>
                      </a:rPr>
                      <m:t> . </m:t>
                    </m:r>
                    <m:r>
                      <a:rPr lang="en-US" sz="2000" b="0" i="1" smtClean="0">
                        <a:solidFill>
                          <a:schemeClr val="tx1"/>
                        </a:solidFill>
                        <a:latin typeface="Cambria Math" charset="0"/>
                        <a:ea typeface="Cambria Math" charset="0"/>
                        <a:cs typeface="Cambria Math" charset="0"/>
                      </a:rPr>
                      <m:t>𝑇h𝑒𝑛</m:t>
                    </m:r>
                    <m:r>
                      <a:rPr lang="en-US" sz="2000" b="0" i="1" smtClean="0">
                        <a:solidFill>
                          <a:schemeClr val="tx1"/>
                        </a:solidFill>
                        <a:latin typeface="Cambria Math" charset="0"/>
                        <a:ea typeface="Cambria Math" charset="0"/>
                        <a:cs typeface="Cambria Math" charset="0"/>
                      </a:rPr>
                      <m:t> </m:t>
                    </m:r>
                  </m:oMath>
                </a14:m>
                <a:endParaRPr lang="en-US" sz="2000" b="0" dirty="0">
                  <a:solidFill>
                    <a:srgbClr val="00B0F0"/>
                  </a:solidFill>
                  <a:ea typeface="Cambria Math" charset="0"/>
                  <a:cs typeface="Cambria Math" charset="0"/>
                </a:endParaRPr>
              </a:p>
              <a:p>
                <a:pPr marL="0" indent="0">
                  <a:buNone/>
                </a:pPr>
                <a:endParaRPr lang="en-US" sz="2000" dirty="0">
                  <a:solidFill>
                    <a:srgbClr val="00B0F0"/>
                  </a:solidFill>
                </a:endParaRPr>
              </a:p>
              <a:p>
                <a:pPr marL="0" indent="0" algn="r">
                  <a:buNone/>
                </a:pPr>
                <a:endParaRPr lang="en-US" sz="1600" dirty="0"/>
              </a:p>
              <a:p>
                <a:pPr marL="0" indent="0" algn="r">
                  <a:buNone/>
                </a:pPr>
                <a14:m>
                  <m:oMathPara xmlns:m="http://schemas.openxmlformats.org/officeDocument/2006/math">
                    <m:oMathParaPr>
                      <m:jc m:val="center"/>
                    </m:oMathParaPr>
                    <m:oMath xmlns:m="http://schemas.openxmlformats.org/officeDocument/2006/math">
                      <m:nary>
                        <m:naryPr>
                          <m:chr m:val="∑"/>
                          <m:ctrlPr>
                            <a:rPr lang="is-IS" sz="1600" i="1">
                              <a:solidFill>
                                <a:srgbClr val="002060"/>
                              </a:solidFill>
                              <a:latin typeface="Cambria Math" panose="02040503050406030204" pitchFamily="18" charset="0"/>
                              <a:ea typeface="Cambria Math" charset="0"/>
                              <a:cs typeface="Cambria Math" charset="0"/>
                            </a:rPr>
                          </m:ctrlPr>
                        </m:naryPr>
                        <m:sub>
                          <m:r>
                            <m:rPr>
                              <m:brk m:alnAt="23"/>
                            </m:rPr>
                            <a:rPr lang="en-US" sz="1600" i="1">
                              <a:solidFill>
                                <a:srgbClr val="002060"/>
                              </a:solidFill>
                              <a:latin typeface="Cambria Math" charset="0"/>
                              <a:ea typeface="Cambria Math" charset="0"/>
                              <a:cs typeface="Cambria Math" charset="0"/>
                            </a:rPr>
                            <m:t>𝑖</m:t>
                          </m:r>
                          <m:r>
                            <a:rPr lang="en-US" sz="1600" i="1">
                              <a:solidFill>
                                <a:srgbClr val="002060"/>
                              </a:solidFill>
                              <a:latin typeface="Cambria Math" charset="0"/>
                              <a:ea typeface="Cambria Math" charset="0"/>
                              <a:cs typeface="Cambria Math" charset="0"/>
                            </a:rPr>
                            <m:t>=1</m:t>
                          </m:r>
                        </m:sub>
                        <m:sup>
                          <m:r>
                            <a:rPr lang="en-US" sz="1600" i="1">
                              <a:solidFill>
                                <a:srgbClr val="002060"/>
                              </a:solidFill>
                              <a:latin typeface="Cambria Math" charset="0"/>
                              <a:ea typeface="Cambria Math" charset="0"/>
                              <a:cs typeface="Cambria Math" charset="0"/>
                            </a:rPr>
                            <m:t>𝑘</m:t>
                          </m:r>
                          <m:r>
                            <a:rPr lang="en-US" sz="1600" i="1">
                              <a:solidFill>
                                <a:srgbClr val="002060"/>
                              </a:solidFill>
                              <a:latin typeface="Cambria Math" charset="0"/>
                              <a:ea typeface="Cambria Math" charset="0"/>
                              <a:cs typeface="Cambria Math" charset="0"/>
                            </a:rPr>
                            <m:t>+1</m:t>
                          </m:r>
                        </m:sup>
                        <m:e>
                          <m:sSup>
                            <m:sSupPr>
                              <m:ctrlPr>
                                <a:rPr lang="is-IS" sz="1600" i="1">
                                  <a:solidFill>
                                    <a:srgbClr val="002060"/>
                                  </a:solidFill>
                                  <a:latin typeface="Cambria Math" panose="02040503050406030204" pitchFamily="18" charset="0"/>
                                  <a:ea typeface="Cambria Math" charset="0"/>
                                  <a:cs typeface="Cambria Math" charset="0"/>
                                </a:rPr>
                              </m:ctrlPr>
                            </m:sSupPr>
                            <m:e>
                              <m:r>
                                <a:rPr lang="en-US" sz="1600" i="1">
                                  <a:solidFill>
                                    <a:srgbClr val="002060"/>
                                  </a:solidFill>
                                  <a:latin typeface="Cambria Math" charset="0"/>
                                  <a:ea typeface="Cambria Math" charset="0"/>
                                  <a:cs typeface="Cambria Math" charset="0"/>
                                </a:rPr>
                                <m:t>(−1)</m:t>
                              </m:r>
                            </m:e>
                            <m:sup>
                              <m:r>
                                <a:rPr lang="en-US" sz="1600" i="1">
                                  <a:solidFill>
                                    <a:srgbClr val="002060"/>
                                  </a:solidFill>
                                  <a:latin typeface="Cambria Math" charset="0"/>
                                  <a:ea typeface="Cambria Math" charset="0"/>
                                  <a:cs typeface="Cambria Math" charset="0"/>
                                </a:rPr>
                                <m:t>𝑖</m:t>
                              </m:r>
                            </m:sup>
                          </m:sSup>
                        </m:e>
                      </m:nary>
                      <m:sSup>
                        <m:sSupPr>
                          <m:ctrlPr>
                            <a:rPr lang="is-IS" sz="1600" i="1">
                              <a:solidFill>
                                <a:srgbClr val="002060"/>
                              </a:solidFill>
                              <a:latin typeface="Cambria Math" panose="02040503050406030204" pitchFamily="18" charset="0"/>
                              <a:ea typeface="Cambria Math" charset="0"/>
                              <a:cs typeface="Cambria Math" charset="0"/>
                            </a:rPr>
                          </m:ctrlPr>
                        </m:sSupPr>
                        <m:e>
                          <m:r>
                            <a:rPr lang="en-US" sz="1600" i="1">
                              <a:solidFill>
                                <a:srgbClr val="002060"/>
                              </a:solidFill>
                              <a:latin typeface="Cambria Math" charset="0"/>
                              <a:ea typeface="Cambria Math" charset="0"/>
                              <a:cs typeface="Cambria Math" charset="0"/>
                            </a:rPr>
                            <m:t>𝑖</m:t>
                          </m:r>
                        </m:e>
                        <m:sup>
                          <m:r>
                            <a:rPr lang="en-US" sz="1600" i="1">
                              <a:solidFill>
                                <a:srgbClr val="002060"/>
                              </a:solidFill>
                              <a:latin typeface="Cambria Math" charset="0"/>
                              <a:ea typeface="Cambria Math" charset="0"/>
                              <a:cs typeface="Cambria Math" charset="0"/>
                            </a:rPr>
                            <m:t>2</m:t>
                          </m:r>
                        </m:sup>
                      </m:sSup>
                      <m:r>
                        <a:rPr lang="en-US" sz="1800" i="1">
                          <a:solidFill>
                            <a:srgbClr val="002060"/>
                          </a:solidFill>
                          <a:latin typeface="Cambria Math" charset="0"/>
                          <a:ea typeface="Cambria Math" charset="0"/>
                          <a:cs typeface="Cambria Math" charset="0"/>
                        </a:rPr>
                        <m:t>=</m:t>
                      </m:r>
                      <m:nary>
                        <m:naryPr>
                          <m:chr m:val="∑"/>
                          <m:ctrlPr>
                            <a:rPr lang="is-IS" sz="1600" i="1">
                              <a:solidFill>
                                <a:srgbClr val="FF0000"/>
                              </a:solidFill>
                              <a:latin typeface="Cambria Math" panose="02040503050406030204" pitchFamily="18" charset="0"/>
                              <a:ea typeface="Cambria Math" charset="0"/>
                              <a:cs typeface="Cambria Math" charset="0"/>
                            </a:rPr>
                          </m:ctrlPr>
                        </m:naryPr>
                        <m:sub>
                          <m:r>
                            <m:rPr>
                              <m:brk m:alnAt="23"/>
                            </m:rPr>
                            <a:rPr lang="en-US" sz="1600" i="1">
                              <a:solidFill>
                                <a:srgbClr val="FF0000"/>
                              </a:solidFill>
                              <a:latin typeface="Cambria Math" charset="0"/>
                              <a:ea typeface="Cambria Math" charset="0"/>
                              <a:cs typeface="Cambria Math" charset="0"/>
                            </a:rPr>
                            <m:t>𝑖</m:t>
                          </m:r>
                          <m:r>
                            <a:rPr lang="en-US" sz="1600" i="1">
                              <a:solidFill>
                                <a:srgbClr val="FF0000"/>
                              </a:solidFill>
                              <a:latin typeface="Cambria Math" charset="0"/>
                              <a:ea typeface="Cambria Math" charset="0"/>
                              <a:cs typeface="Cambria Math" charset="0"/>
                            </a:rPr>
                            <m:t>=1</m:t>
                          </m:r>
                        </m:sub>
                        <m:sup>
                          <m:r>
                            <a:rPr lang="en-US" sz="1600" i="1">
                              <a:solidFill>
                                <a:srgbClr val="FF0000"/>
                              </a:solidFill>
                              <a:latin typeface="Cambria Math" charset="0"/>
                              <a:ea typeface="Cambria Math" charset="0"/>
                              <a:cs typeface="Cambria Math" charset="0"/>
                            </a:rPr>
                            <m:t>𝑘</m:t>
                          </m:r>
                        </m:sup>
                        <m:e>
                          <m:sSup>
                            <m:sSupPr>
                              <m:ctrlPr>
                                <a:rPr lang="is-IS" sz="1600" i="1">
                                  <a:solidFill>
                                    <a:srgbClr val="FF0000"/>
                                  </a:solidFill>
                                  <a:latin typeface="Cambria Math" panose="02040503050406030204" pitchFamily="18" charset="0"/>
                                  <a:ea typeface="Cambria Math" charset="0"/>
                                  <a:cs typeface="Cambria Math" charset="0"/>
                                </a:rPr>
                              </m:ctrlPr>
                            </m:sSupPr>
                            <m:e>
                              <m:r>
                                <a:rPr lang="en-US" sz="1600" i="1">
                                  <a:solidFill>
                                    <a:srgbClr val="FF0000"/>
                                  </a:solidFill>
                                  <a:latin typeface="Cambria Math" charset="0"/>
                                  <a:ea typeface="Cambria Math" charset="0"/>
                                  <a:cs typeface="Cambria Math" charset="0"/>
                                </a:rPr>
                                <m:t>(−1)</m:t>
                              </m:r>
                            </m:e>
                            <m:sup>
                              <m:r>
                                <a:rPr lang="en-US" sz="1600" i="1">
                                  <a:solidFill>
                                    <a:srgbClr val="FF0000"/>
                                  </a:solidFill>
                                  <a:latin typeface="Cambria Math" charset="0"/>
                                  <a:ea typeface="Cambria Math" charset="0"/>
                                  <a:cs typeface="Cambria Math" charset="0"/>
                                </a:rPr>
                                <m:t>𝑖</m:t>
                              </m:r>
                            </m:sup>
                          </m:sSup>
                        </m:e>
                      </m:nary>
                      <m:sSup>
                        <m:sSupPr>
                          <m:ctrlPr>
                            <a:rPr lang="is-IS" sz="1600" i="1">
                              <a:solidFill>
                                <a:srgbClr val="FF0000"/>
                              </a:solidFill>
                              <a:latin typeface="Cambria Math" panose="02040503050406030204" pitchFamily="18" charset="0"/>
                              <a:ea typeface="Cambria Math" charset="0"/>
                              <a:cs typeface="Cambria Math" charset="0"/>
                            </a:rPr>
                          </m:ctrlPr>
                        </m:sSupPr>
                        <m:e>
                          <m:r>
                            <a:rPr lang="en-US" sz="1600" i="1">
                              <a:solidFill>
                                <a:srgbClr val="FF0000"/>
                              </a:solidFill>
                              <a:latin typeface="Cambria Math" charset="0"/>
                              <a:ea typeface="Cambria Math" charset="0"/>
                              <a:cs typeface="Cambria Math" charset="0"/>
                            </a:rPr>
                            <m:t>𝑖</m:t>
                          </m:r>
                        </m:e>
                        <m:sup>
                          <m:r>
                            <a:rPr lang="en-US" sz="1600" i="1">
                              <a:solidFill>
                                <a:srgbClr val="FF0000"/>
                              </a:solidFill>
                              <a:latin typeface="Cambria Math" charset="0"/>
                              <a:ea typeface="Cambria Math" charset="0"/>
                              <a:cs typeface="Cambria Math" charset="0"/>
                            </a:rPr>
                            <m:t>2</m:t>
                          </m:r>
                        </m:sup>
                      </m:sSup>
                      <m:r>
                        <a:rPr lang="en-US" sz="1600" i="1">
                          <a:solidFill>
                            <a:srgbClr val="002060"/>
                          </a:solidFill>
                          <a:latin typeface="Cambria Math" charset="0"/>
                          <a:ea typeface="Cambria Math" charset="0"/>
                          <a:cs typeface="Cambria Math" charset="0"/>
                        </a:rPr>
                        <m:t>+ </m:t>
                      </m:r>
                      <m:sSup>
                        <m:sSupPr>
                          <m:ctrlPr>
                            <a:rPr lang="en-US" sz="1600" i="1">
                              <a:solidFill>
                                <a:srgbClr val="002060"/>
                              </a:solidFill>
                              <a:latin typeface="Cambria Math" panose="02040503050406030204" pitchFamily="18" charset="0"/>
                              <a:ea typeface="Cambria Math" charset="0"/>
                              <a:cs typeface="Cambria Math" charset="0"/>
                            </a:rPr>
                          </m:ctrlPr>
                        </m:sSupPr>
                        <m:e>
                          <m:r>
                            <a:rPr lang="en-US" sz="1600" i="1">
                              <a:solidFill>
                                <a:srgbClr val="002060"/>
                              </a:solidFill>
                              <a:latin typeface="Cambria Math" charset="0"/>
                              <a:ea typeface="Cambria Math" charset="0"/>
                              <a:cs typeface="Cambria Math" charset="0"/>
                            </a:rPr>
                            <m:t>(−1)</m:t>
                          </m:r>
                        </m:e>
                        <m:sup>
                          <m:r>
                            <a:rPr lang="en-US" sz="1600" i="1">
                              <a:solidFill>
                                <a:srgbClr val="002060"/>
                              </a:solidFill>
                              <a:latin typeface="Cambria Math" charset="0"/>
                              <a:ea typeface="Cambria Math" charset="0"/>
                              <a:cs typeface="Cambria Math" charset="0"/>
                            </a:rPr>
                            <m:t>𝑘</m:t>
                          </m:r>
                          <m:r>
                            <a:rPr lang="en-US" sz="1600" i="1">
                              <a:solidFill>
                                <a:srgbClr val="002060"/>
                              </a:solidFill>
                              <a:latin typeface="Cambria Math" charset="0"/>
                              <a:ea typeface="Cambria Math" charset="0"/>
                              <a:cs typeface="Cambria Math" charset="0"/>
                            </a:rPr>
                            <m:t>+1</m:t>
                          </m:r>
                        </m:sup>
                      </m:sSup>
                      <m:sSup>
                        <m:sSupPr>
                          <m:ctrlPr>
                            <a:rPr lang="en-US" sz="1600" i="1">
                              <a:solidFill>
                                <a:srgbClr val="002060"/>
                              </a:solidFill>
                              <a:latin typeface="Cambria Math" panose="02040503050406030204" pitchFamily="18" charset="0"/>
                              <a:ea typeface="Cambria Math" charset="0"/>
                              <a:cs typeface="Cambria Math" charset="0"/>
                            </a:rPr>
                          </m:ctrlPr>
                        </m:sSupPr>
                        <m:e>
                          <m:r>
                            <a:rPr lang="en-US" sz="1600" i="1">
                              <a:solidFill>
                                <a:srgbClr val="002060"/>
                              </a:solidFill>
                              <a:latin typeface="Cambria Math" charset="0"/>
                              <a:ea typeface="Cambria Math" charset="0"/>
                              <a:cs typeface="Cambria Math" charset="0"/>
                            </a:rPr>
                            <m:t>(</m:t>
                          </m:r>
                          <m:r>
                            <a:rPr lang="en-US" sz="1600" i="1">
                              <a:solidFill>
                                <a:srgbClr val="002060"/>
                              </a:solidFill>
                              <a:latin typeface="Cambria Math" charset="0"/>
                              <a:ea typeface="Cambria Math" charset="0"/>
                              <a:cs typeface="Cambria Math" charset="0"/>
                            </a:rPr>
                            <m:t>𝑘</m:t>
                          </m:r>
                          <m:r>
                            <a:rPr lang="en-US" sz="1600" i="1">
                              <a:solidFill>
                                <a:srgbClr val="002060"/>
                              </a:solidFill>
                              <a:latin typeface="Cambria Math" charset="0"/>
                              <a:ea typeface="Cambria Math" charset="0"/>
                              <a:cs typeface="Cambria Math" charset="0"/>
                            </a:rPr>
                            <m:t>+1)</m:t>
                          </m:r>
                        </m:e>
                        <m:sup>
                          <m:r>
                            <a:rPr lang="en-US" sz="1600" i="1">
                              <a:solidFill>
                                <a:srgbClr val="002060"/>
                              </a:solidFill>
                              <a:latin typeface="Cambria Math" charset="0"/>
                              <a:ea typeface="Cambria Math" charset="0"/>
                              <a:cs typeface="Cambria Math" charset="0"/>
                            </a:rPr>
                            <m:t>2 </m:t>
                          </m:r>
                        </m:sup>
                      </m:sSup>
                    </m:oMath>
                  </m:oMathPara>
                </a14:m>
                <a:endParaRPr lang="en-US" sz="1800" dirty="0"/>
              </a:p>
              <a:p>
                <a:pPr marL="0" indent="0" algn="r">
                  <a:buNone/>
                </a:pPr>
                <a:endParaRPr lang="en-US" sz="1800" dirty="0"/>
              </a:p>
              <a:p>
                <a:pPr marL="0" indent="0" algn="r">
                  <a:buNone/>
                </a:pPr>
                <a14:m>
                  <m:oMathPara xmlns:m="http://schemas.openxmlformats.org/officeDocument/2006/math">
                    <m:oMathParaPr>
                      <m:jc m:val="center"/>
                    </m:oMathParaPr>
                    <m:oMath xmlns:m="http://schemas.openxmlformats.org/officeDocument/2006/math">
                      <m:r>
                        <a:rPr lang="en-US" sz="1400" i="1">
                          <a:solidFill>
                            <a:srgbClr val="002060"/>
                          </a:solidFill>
                          <a:latin typeface="Cambria Math" charset="0"/>
                          <a:ea typeface="Cambria Math" charset="0"/>
                          <a:cs typeface="Cambria Math" charset="0"/>
                        </a:rPr>
                        <m:t>	                            =</m:t>
                      </m:r>
                      <m:sSup>
                        <m:sSupPr>
                          <m:ctrlPr>
                            <a:rPr lang="en-US" sz="2000" i="1">
                              <a:solidFill>
                                <a:srgbClr val="FF0000"/>
                              </a:solidFill>
                              <a:latin typeface="Cambria Math" panose="02040503050406030204" pitchFamily="18" charset="0"/>
                              <a:ea typeface="Cambria Math" charset="0"/>
                              <a:cs typeface="Cambria Math" charset="0"/>
                            </a:rPr>
                          </m:ctrlPr>
                        </m:sSupPr>
                        <m:e>
                          <m:r>
                            <a:rPr lang="en-US" sz="2000" i="1">
                              <a:solidFill>
                                <a:srgbClr val="FF0000"/>
                              </a:solidFill>
                              <a:latin typeface="Cambria Math" charset="0"/>
                              <a:ea typeface="Cambria Math" charset="0"/>
                              <a:cs typeface="Cambria Math" charset="0"/>
                            </a:rPr>
                            <m:t>(−1)</m:t>
                          </m:r>
                        </m:e>
                        <m:sup>
                          <m:r>
                            <a:rPr lang="en-US" sz="2000" i="1">
                              <a:solidFill>
                                <a:srgbClr val="FF0000"/>
                              </a:solidFill>
                              <a:latin typeface="Cambria Math" charset="0"/>
                              <a:ea typeface="Cambria Math" charset="0"/>
                              <a:cs typeface="Cambria Math" charset="0"/>
                            </a:rPr>
                            <m:t>𝑘</m:t>
                          </m:r>
                          <m:r>
                            <a:rPr lang="en-US" sz="2000" b="0" i="1" smtClean="0">
                              <a:solidFill>
                                <a:srgbClr val="FF0000"/>
                              </a:solidFill>
                              <a:latin typeface="Cambria Math" charset="0"/>
                              <a:ea typeface="Cambria Math" charset="0"/>
                              <a:cs typeface="Cambria Math" charset="0"/>
                            </a:rPr>
                            <m:t> </m:t>
                          </m:r>
                        </m:sup>
                      </m:sSup>
                      <m:f>
                        <m:fPr>
                          <m:ctrlPr>
                            <a:rPr lang="mr-IN" sz="2000" i="1">
                              <a:solidFill>
                                <a:srgbClr val="FF0000"/>
                              </a:solidFill>
                              <a:latin typeface="Cambria Math" panose="02040503050406030204" pitchFamily="18" charset="0"/>
                              <a:ea typeface="Cambria Math" charset="0"/>
                              <a:cs typeface="Cambria Math" charset="0"/>
                            </a:rPr>
                          </m:ctrlPr>
                        </m:fPr>
                        <m:num>
                          <m:r>
                            <a:rPr lang="en-US" sz="2000" b="0" i="1" smtClean="0">
                              <a:solidFill>
                                <a:srgbClr val="FF0000"/>
                              </a:solidFill>
                              <a:latin typeface="Cambria Math" charset="0"/>
                              <a:ea typeface="Cambria Math" charset="0"/>
                              <a:cs typeface="Cambria Math" charset="0"/>
                            </a:rPr>
                            <m:t> </m:t>
                          </m:r>
                          <m:r>
                            <a:rPr lang="en-US" sz="2000" i="1">
                              <a:solidFill>
                                <a:srgbClr val="FF0000"/>
                              </a:solidFill>
                              <a:latin typeface="Cambria Math" charset="0"/>
                              <a:ea typeface="Cambria Math" charset="0"/>
                              <a:cs typeface="Cambria Math" charset="0"/>
                            </a:rPr>
                            <m:t>𝑘</m:t>
                          </m:r>
                          <m:r>
                            <a:rPr lang="en-US" sz="2000" i="1">
                              <a:solidFill>
                                <a:srgbClr val="FF0000"/>
                              </a:solidFill>
                              <a:latin typeface="Cambria Math" charset="0"/>
                              <a:ea typeface="Cambria Math" charset="0"/>
                              <a:cs typeface="Cambria Math" charset="0"/>
                            </a:rPr>
                            <m:t>(</m:t>
                          </m:r>
                          <m:r>
                            <a:rPr lang="en-US" sz="2000" i="1">
                              <a:solidFill>
                                <a:srgbClr val="FF0000"/>
                              </a:solidFill>
                              <a:latin typeface="Cambria Math" charset="0"/>
                              <a:ea typeface="Cambria Math" charset="0"/>
                              <a:cs typeface="Cambria Math" charset="0"/>
                            </a:rPr>
                            <m:t>𝑘</m:t>
                          </m:r>
                          <m:r>
                            <a:rPr lang="en-US" sz="2000" i="1">
                              <a:solidFill>
                                <a:srgbClr val="FF0000"/>
                              </a:solidFill>
                              <a:latin typeface="Cambria Math" charset="0"/>
                              <a:ea typeface="Cambria Math" charset="0"/>
                              <a:cs typeface="Cambria Math" charset="0"/>
                            </a:rPr>
                            <m:t>+1)</m:t>
                          </m:r>
                        </m:num>
                        <m:den>
                          <m:r>
                            <a:rPr lang="en-US" sz="2000" i="1">
                              <a:solidFill>
                                <a:srgbClr val="FF0000"/>
                              </a:solidFill>
                              <a:latin typeface="Cambria Math" charset="0"/>
                              <a:ea typeface="Cambria Math" charset="0"/>
                              <a:cs typeface="Cambria Math" charset="0"/>
                            </a:rPr>
                            <m:t>2</m:t>
                          </m:r>
                        </m:den>
                      </m:f>
                      <m:r>
                        <a:rPr lang="en-US" sz="2000" i="1">
                          <a:solidFill>
                            <a:schemeClr val="tx2"/>
                          </a:solidFill>
                          <a:latin typeface="Cambria Math" charset="0"/>
                          <a:ea typeface="Cambria Math" charset="0"/>
                          <a:cs typeface="Cambria Math" charset="0"/>
                        </a:rPr>
                        <m:t>+</m:t>
                      </m:r>
                      <m:sSup>
                        <m:sSupPr>
                          <m:ctrlPr>
                            <a:rPr lang="en-US" sz="1800" i="1">
                              <a:solidFill>
                                <a:srgbClr val="002060"/>
                              </a:solidFill>
                              <a:latin typeface="Cambria Math" panose="02040503050406030204" pitchFamily="18" charset="0"/>
                              <a:ea typeface="Cambria Math" charset="0"/>
                              <a:cs typeface="Cambria Math" charset="0"/>
                            </a:rPr>
                          </m:ctrlPr>
                        </m:sSupPr>
                        <m:e>
                          <m:d>
                            <m:dPr>
                              <m:ctrlPr>
                                <a:rPr lang="en-US" sz="1800" i="1">
                                  <a:solidFill>
                                    <a:srgbClr val="002060"/>
                                  </a:solidFill>
                                  <a:latin typeface="Cambria Math" panose="02040503050406030204" pitchFamily="18" charset="0"/>
                                  <a:ea typeface="Cambria Math" charset="0"/>
                                  <a:cs typeface="Cambria Math" charset="0"/>
                                </a:rPr>
                              </m:ctrlPr>
                            </m:dPr>
                            <m:e>
                              <m:r>
                                <a:rPr lang="en-US" sz="1800" i="1">
                                  <a:solidFill>
                                    <a:srgbClr val="002060"/>
                                  </a:solidFill>
                                  <a:latin typeface="Cambria Math" charset="0"/>
                                  <a:ea typeface="Cambria Math" charset="0"/>
                                  <a:cs typeface="Cambria Math" charset="0"/>
                                </a:rPr>
                                <m:t>−1</m:t>
                              </m:r>
                            </m:e>
                          </m:d>
                        </m:e>
                        <m:sup>
                          <m:r>
                            <a:rPr lang="en-US" sz="1800" i="1">
                              <a:solidFill>
                                <a:srgbClr val="002060"/>
                              </a:solidFill>
                              <a:latin typeface="Cambria Math" charset="0"/>
                              <a:ea typeface="Cambria Math" charset="0"/>
                              <a:cs typeface="Cambria Math" charset="0"/>
                            </a:rPr>
                            <m:t>𝑘</m:t>
                          </m:r>
                          <m:r>
                            <a:rPr lang="en-US" sz="1800" i="1">
                              <a:solidFill>
                                <a:srgbClr val="002060"/>
                              </a:solidFill>
                              <a:latin typeface="Cambria Math" charset="0"/>
                              <a:ea typeface="Cambria Math" charset="0"/>
                              <a:cs typeface="Cambria Math" charset="0"/>
                            </a:rPr>
                            <m:t>+1</m:t>
                          </m:r>
                        </m:sup>
                      </m:sSup>
                      <m:sSup>
                        <m:sSupPr>
                          <m:ctrlPr>
                            <a:rPr lang="en-US" sz="1800" i="1">
                              <a:solidFill>
                                <a:srgbClr val="002060"/>
                              </a:solidFill>
                              <a:latin typeface="Cambria Math" panose="02040503050406030204" pitchFamily="18" charset="0"/>
                              <a:ea typeface="Cambria Math" charset="0"/>
                              <a:cs typeface="Cambria Math" charset="0"/>
                            </a:rPr>
                          </m:ctrlPr>
                        </m:sSupPr>
                        <m:e>
                          <m:d>
                            <m:dPr>
                              <m:ctrlPr>
                                <a:rPr lang="en-US" sz="1800" i="1">
                                  <a:solidFill>
                                    <a:srgbClr val="002060"/>
                                  </a:solidFill>
                                  <a:latin typeface="Cambria Math" panose="02040503050406030204" pitchFamily="18" charset="0"/>
                                  <a:ea typeface="Cambria Math" charset="0"/>
                                  <a:cs typeface="Cambria Math" charset="0"/>
                                </a:rPr>
                              </m:ctrlPr>
                            </m:dPr>
                            <m:e>
                              <m:r>
                                <a:rPr lang="en-US" sz="1800" i="1">
                                  <a:solidFill>
                                    <a:srgbClr val="002060"/>
                                  </a:solidFill>
                                  <a:latin typeface="Cambria Math" charset="0"/>
                                  <a:ea typeface="Cambria Math" charset="0"/>
                                  <a:cs typeface="Cambria Math" charset="0"/>
                                </a:rPr>
                                <m:t>𝑘</m:t>
                              </m:r>
                              <m:r>
                                <a:rPr lang="en-US" sz="1800" i="1">
                                  <a:solidFill>
                                    <a:srgbClr val="002060"/>
                                  </a:solidFill>
                                  <a:latin typeface="Cambria Math" charset="0"/>
                                  <a:ea typeface="Cambria Math" charset="0"/>
                                  <a:cs typeface="Cambria Math" charset="0"/>
                                </a:rPr>
                                <m:t>+1</m:t>
                              </m:r>
                            </m:e>
                          </m:d>
                        </m:e>
                        <m:sup>
                          <m:r>
                            <a:rPr lang="en-US" sz="1800" i="1">
                              <a:solidFill>
                                <a:srgbClr val="002060"/>
                              </a:solidFill>
                              <a:latin typeface="Cambria Math" charset="0"/>
                              <a:ea typeface="Cambria Math" charset="0"/>
                              <a:cs typeface="Cambria Math" charset="0"/>
                            </a:rPr>
                            <m:t>2 </m:t>
                          </m:r>
                        </m:sup>
                      </m:sSup>
                      <m:r>
                        <a:rPr lang="en-US" sz="1800" b="0" i="1" smtClean="0">
                          <a:solidFill>
                            <a:srgbClr val="002060"/>
                          </a:solidFill>
                          <a:latin typeface="Cambria Math" charset="0"/>
                          <a:ea typeface="Cambria Math" charset="0"/>
                          <a:cs typeface="Cambria Math" charset="0"/>
                        </a:rPr>
                        <m:t>(</m:t>
                      </m:r>
                      <m:r>
                        <a:rPr lang="en-US" sz="1800" b="0" i="1" smtClean="0">
                          <a:solidFill>
                            <a:srgbClr val="002060"/>
                          </a:solidFill>
                          <a:latin typeface="Cambria Math" charset="0"/>
                          <a:ea typeface="Cambria Math" charset="0"/>
                          <a:cs typeface="Cambria Math" charset="0"/>
                        </a:rPr>
                        <m:t>𝑏𝑦</m:t>
                      </m:r>
                      <m:r>
                        <a:rPr lang="en-US" sz="1800" b="0" i="1" smtClean="0">
                          <a:solidFill>
                            <a:srgbClr val="002060"/>
                          </a:solidFill>
                          <a:latin typeface="Cambria Math" charset="0"/>
                          <a:ea typeface="Cambria Math" charset="0"/>
                          <a:cs typeface="Cambria Math" charset="0"/>
                        </a:rPr>
                        <m:t> </m:t>
                      </m:r>
                      <m:r>
                        <a:rPr lang="en-US" sz="1800" b="0" i="1" smtClean="0">
                          <a:solidFill>
                            <a:srgbClr val="002060"/>
                          </a:solidFill>
                          <a:latin typeface="Cambria Math" charset="0"/>
                          <a:ea typeface="Cambria Math" charset="0"/>
                          <a:cs typeface="Cambria Math" charset="0"/>
                        </a:rPr>
                        <m:t>𝑖𝑛𝑑𝑢𝑐𝑡𝑖𝑣𝑒</m:t>
                      </m:r>
                      <m:r>
                        <a:rPr lang="en-US" sz="1800" b="0" i="1" smtClean="0">
                          <a:solidFill>
                            <a:srgbClr val="002060"/>
                          </a:solidFill>
                          <a:latin typeface="Cambria Math" charset="0"/>
                          <a:ea typeface="Cambria Math" charset="0"/>
                          <a:cs typeface="Cambria Math" charset="0"/>
                        </a:rPr>
                        <m:t> </m:t>
                      </m:r>
                      <m:r>
                        <a:rPr lang="en-US" sz="1800" b="0" i="1" smtClean="0">
                          <a:solidFill>
                            <a:srgbClr val="002060"/>
                          </a:solidFill>
                          <a:latin typeface="Cambria Math" charset="0"/>
                          <a:ea typeface="Cambria Math" charset="0"/>
                          <a:cs typeface="Cambria Math" charset="0"/>
                        </a:rPr>
                        <m:t>h𝑦𝑝𝑜𝑡h𝑒𝑠𝑖𝑠</m:t>
                      </m:r>
                      <m:r>
                        <a:rPr lang="en-US" sz="1800" b="0" i="1" smtClean="0">
                          <a:solidFill>
                            <a:srgbClr val="002060"/>
                          </a:solidFill>
                          <a:latin typeface="Cambria Math" charset="0"/>
                          <a:ea typeface="Cambria Math" charset="0"/>
                          <a:cs typeface="Cambria Math" charset="0"/>
                        </a:rPr>
                        <m:t>)</m:t>
                      </m:r>
                    </m:oMath>
                  </m:oMathPara>
                </a14:m>
                <a:endParaRPr lang="en-US" sz="1600" dirty="0"/>
              </a:p>
              <a:p>
                <a:pPr marL="0" indent="0" algn="ctr">
                  <a:buNone/>
                </a:pPr>
                <a:r>
                  <a:rPr lang="en-US" sz="1600" dirty="0"/>
                  <a:t>= </a:t>
                </a:r>
                <a14:m>
                  <m:oMath xmlns:m="http://schemas.openxmlformats.org/officeDocument/2006/math">
                    <m:sSup>
                      <m:sSupPr>
                        <m:ctrlPr>
                          <a:rPr lang="en-US" sz="3200" i="1" smtClean="0">
                            <a:solidFill>
                              <a:schemeClr val="tx2"/>
                            </a:solidFill>
                            <a:latin typeface="Cambria Math" panose="02040503050406030204" pitchFamily="18" charset="0"/>
                            <a:ea typeface="Cambria Math" charset="0"/>
                            <a:cs typeface="Cambria Math" charset="0"/>
                          </a:rPr>
                        </m:ctrlPr>
                      </m:sSupPr>
                      <m:e>
                        <m:r>
                          <a:rPr lang="en-US" sz="3200" i="1">
                            <a:solidFill>
                              <a:schemeClr val="tx2"/>
                            </a:solidFill>
                            <a:latin typeface="Cambria Math" charset="0"/>
                            <a:ea typeface="Cambria Math" charset="0"/>
                            <a:cs typeface="Cambria Math" charset="0"/>
                          </a:rPr>
                          <m:t>(−1)</m:t>
                        </m:r>
                      </m:e>
                      <m:sup>
                        <m:r>
                          <a:rPr lang="en-US" sz="3200" i="1">
                            <a:solidFill>
                              <a:schemeClr val="tx2"/>
                            </a:solidFill>
                            <a:latin typeface="Cambria Math" charset="0"/>
                            <a:ea typeface="Cambria Math" charset="0"/>
                            <a:cs typeface="Cambria Math" charset="0"/>
                          </a:rPr>
                          <m:t>𝑘</m:t>
                        </m:r>
                        <m:r>
                          <a:rPr lang="en-US" sz="3200" b="0" i="1" smtClean="0">
                            <a:solidFill>
                              <a:schemeClr val="tx2"/>
                            </a:solidFill>
                            <a:latin typeface="Cambria Math" charset="0"/>
                            <a:ea typeface="Cambria Math" charset="0"/>
                            <a:cs typeface="Cambria Math" charset="0"/>
                          </a:rPr>
                          <m:t>+1</m:t>
                        </m:r>
                        <m:r>
                          <a:rPr lang="en-US" sz="3200" i="1">
                            <a:solidFill>
                              <a:schemeClr val="tx2"/>
                            </a:solidFill>
                            <a:latin typeface="Cambria Math" charset="0"/>
                            <a:ea typeface="Cambria Math" charset="0"/>
                            <a:cs typeface="Cambria Math" charset="0"/>
                          </a:rPr>
                          <m:t> </m:t>
                        </m:r>
                      </m:sup>
                    </m:sSup>
                    <m:f>
                      <m:fPr>
                        <m:ctrlPr>
                          <a:rPr lang="mr-IN" sz="3200" i="1">
                            <a:solidFill>
                              <a:schemeClr val="tx2"/>
                            </a:solidFill>
                            <a:latin typeface="Cambria Math" panose="02040503050406030204" pitchFamily="18" charset="0"/>
                            <a:ea typeface="Cambria Math" charset="0"/>
                            <a:cs typeface="Cambria Math" charset="0"/>
                          </a:rPr>
                        </m:ctrlPr>
                      </m:fPr>
                      <m:num>
                        <m:r>
                          <a:rPr lang="en-US" sz="3200" i="1">
                            <a:solidFill>
                              <a:schemeClr val="tx2"/>
                            </a:solidFill>
                            <a:latin typeface="Cambria Math" charset="0"/>
                            <a:ea typeface="Cambria Math" charset="0"/>
                            <a:cs typeface="Cambria Math" charset="0"/>
                          </a:rPr>
                          <m:t> </m:t>
                        </m:r>
                        <m:r>
                          <a:rPr lang="en-US" sz="3200" i="1">
                            <a:solidFill>
                              <a:schemeClr val="tx2"/>
                            </a:solidFill>
                            <a:latin typeface="Cambria Math" charset="0"/>
                            <a:ea typeface="Cambria Math" charset="0"/>
                            <a:cs typeface="Cambria Math" charset="0"/>
                          </a:rPr>
                          <m:t>𝑘</m:t>
                        </m:r>
                        <m:r>
                          <a:rPr lang="en-US" sz="3200" b="0" i="1" smtClean="0">
                            <a:solidFill>
                              <a:schemeClr val="tx2"/>
                            </a:solidFill>
                            <a:latin typeface="Cambria Math" panose="02040503050406030204" pitchFamily="18" charset="0"/>
                            <a:ea typeface="Cambria Math" charset="0"/>
                            <a:cs typeface="Cambria Math" charset="0"/>
                          </a:rPr>
                          <m:t>+1</m:t>
                        </m:r>
                        <m:r>
                          <a:rPr lang="en-US" sz="3200" i="1">
                            <a:solidFill>
                              <a:schemeClr val="tx2"/>
                            </a:solidFill>
                            <a:latin typeface="Cambria Math" charset="0"/>
                            <a:ea typeface="Cambria Math" charset="0"/>
                            <a:cs typeface="Cambria Math" charset="0"/>
                          </a:rPr>
                          <m:t>(</m:t>
                        </m:r>
                        <m:d>
                          <m:dPr>
                            <m:ctrlPr>
                              <a:rPr lang="en-US" sz="3200" b="0" i="1" smtClean="0">
                                <a:solidFill>
                                  <a:schemeClr val="tx2"/>
                                </a:solidFill>
                                <a:latin typeface="Cambria Math" panose="02040503050406030204" pitchFamily="18" charset="0"/>
                                <a:ea typeface="Cambria Math" charset="0"/>
                                <a:cs typeface="Cambria Math" charset="0"/>
                              </a:rPr>
                            </m:ctrlPr>
                          </m:dPr>
                          <m:e>
                            <m:r>
                              <a:rPr lang="en-US" sz="3200" i="1">
                                <a:solidFill>
                                  <a:schemeClr val="tx2"/>
                                </a:solidFill>
                                <a:latin typeface="Cambria Math" charset="0"/>
                                <a:ea typeface="Cambria Math" charset="0"/>
                                <a:cs typeface="Cambria Math" charset="0"/>
                              </a:rPr>
                              <m:t>𝑘</m:t>
                            </m:r>
                            <m:r>
                              <a:rPr lang="en-US" sz="3200" i="1">
                                <a:solidFill>
                                  <a:schemeClr val="tx2"/>
                                </a:solidFill>
                                <a:latin typeface="Cambria Math" charset="0"/>
                                <a:ea typeface="Cambria Math" charset="0"/>
                                <a:cs typeface="Cambria Math" charset="0"/>
                              </a:rPr>
                              <m:t>+1</m:t>
                            </m:r>
                          </m:e>
                        </m:d>
                        <m:r>
                          <a:rPr lang="en-US" sz="3200" b="0" i="1" smtClean="0">
                            <a:solidFill>
                              <a:schemeClr val="tx2"/>
                            </a:solidFill>
                            <a:latin typeface="Cambria Math" panose="02040503050406030204" pitchFamily="18" charset="0"/>
                            <a:ea typeface="Cambria Math" charset="0"/>
                            <a:cs typeface="Cambria Math" charset="0"/>
                          </a:rPr>
                          <m:t>+1</m:t>
                        </m:r>
                        <m:r>
                          <a:rPr lang="en-US" sz="3200" i="1">
                            <a:solidFill>
                              <a:schemeClr val="tx2"/>
                            </a:solidFill>
                            <a:latin typeface="Cambria Math" charset="0"/>
                            <a:ea typeface="Cambria Math" charset="0"/>
                            <a:cs typeface="Cambria Math" charset="0"/>
                          </a:rPr>
                          <m:t>)</m:t>
                        </m:r>
                      </m:num>
                      <m:den>
                        <m:r>
                          <a:rPr lang="en-US" sz="3200" i="1">
                            <a:solidFill>
                              <a:schemeClr val="tx2"/>
                            </a:solidFill>
                            <a:latin typeface="Cambria Math" charset="0"/>
                            <a:ea typeface="Cambria Math" charset="0"/>
                            <a:cs typeface="Cambria Math" charset="0"/>
                          </a:rPr>
                          <m:t>2</m:t>
                        </m:r>
                      </m:den>
                    </m:f>
                  </m:oMath>
                </a14:m>
                <a:r>
                  <a:rPr lang="en-US" sz="1600" dirty="0"/>
                  <a:t>       where </a:t>
                </a:r>
                <a:r>
                  <a:rPr lang="en-US" dirty="0"/>
                  <a:t>n= k + 1 </a:t>
                </a:r>
              </a:p>
              <a:p>
                <a:pPr marL="0" indent="0" algn="ctr">
                  <a:buNone/>
                </a:pPr>
                <a:endParaRPr lang="en-US" sz="1600" dirty="0"/>
              </a:p>
              <a:p>
                <a:pPr marL="0" indent="0" algn="r">
                  <a:buNone/>
                </a:pPr>
                <a:endParaRPr lang="en-US" sz="1600" dirty="0"/>
              </a:p>
              <a:p>
                <a:pPr marL="0" indent="0">
                  <a:buNone/>
                </a:pP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262467"/>
                <a:ext cx="10515600" cy="5914496"/>
              </a:xfrm>
              <a:blipFill>
                <a:blip r:embed="rId2"/>
                <a:stretch>
                  <a:fillRect l="-928" t="-1443" b="-928"/>
                </a:stretch>
              </a:blipFill>
            </p:spPr>
            <p:txBody>
              <a:bodyPr/>
              <a:lstStyle/>
              <a:p>
                <a:r>
                  <a:rPr lang="en-US">
                    <a:noFill/>
                  </a:rPr>
                  <a:t> </a:t>
                </a:r>
              </a:p>
            </p:txBody>
          </p:sp>
        </mc:Fallback>
      </mc:AlternateContent>
    </p:spTree>
    <p:extLst>
      <p:ext uri="{BB962C8B-B14F-4D97-AF65-F5344CB8AC3E}">
        <p14:creationId xmlns:p14="http://schemas.microsoft.com/office/powerpoint/2010/main" val="37229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62467"/>
                <a:ext cx="10515600" cy="5914496"/>
              </a:xfrm>
            </p:spPr>
            <p:txBody>
              <a:bodyPr/>
              <a:lstStyle/>
              <a:p>
                <a:pPr marL="0" indent="0">
                  <a:buNone/>
                </a:pPr>
                <a:r>
                  <a:rPr lang="en-US" sz="2400" dirty="0">
                    <a:solidFill>
                      <a:srgbClr val="00B0F0"/>
                    </a:solidFill>
                  </a:rPr>
                  <a:t>Find and prove by induction a formula for </a:t>
                </a:r>
                <a:r>
                  <a:rPr lang="en-US" sz="2400" dirty="0">
                    <a:latin typeface="+mj-lt"/>
                  </a:rPr>
                  <a:t>(the sum of the first n odd numbers) </a:t>
                </a:r>
              </a:p>
              <a:p>
                <a:pPr marL="0" indent="0">
                  <a:buNone/>
                </a:pPr>
                <a14:m>
                  <m:oMathPara xmlns:m="http://schemas.openxmlformats.org/officeDocument/2006/math">
                    <m:oMathParaPr>
                      <m:jc m:val="centerGroup"/>
                    </m:oMathParaPr>
                    <m:oMath xmlns:m="http://schemas.openxmlformats.org/officeDocument/2006/math">
                      <m:nary>
                        <m:naryPr>
                          <m:chr m:val="∑"/>
                          <m:ctrlPr>
                            <a:rPr lang="en-US" sz="240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panose="02040503050406030204" pitchFamily="18" charset="0"/>
                            </a:rPr>
                            <m:t>𝑖</m:t>
                          </m:r>
                          <m:r>
                            <a:rPr lang="en-US" sz="2400" b="0" i="1" smtClean="0">
                              <a:solidFill>
                                <a:schemeClr val="tx1"/>
                              </a:solidFill>
                              <a:latin typeface="Cambria Math" panose="02040503050406030204" pitchFamily="18" charset="0"/>
                            </a:rPr>
                            <m:t>=1</m:t>
                          </m:r>
                        </m:sub>
                        <m:sup>
                          <m:r>
                            <a:rPr lang="en-US" sz="2400" b="0" i="1" smtClean="0">
                              <a:solidFill>
                                <a:schemeClr val="tx1"/>
                              </a:solidFill>
                              <a:latin typeface="Cambria Math" panose="02040503050406030204" pitchFamily="18" charset="0"/>
                            </a:rPr>
                            <m:t>𝑛</m:t>
                          </m:r>
                        </m:sup>
                        <m:e>
                          <m:r>
                            <a:rPr lang="en-US" sz="2400" b="0" i="1" smtClean="0">
                              <a:solidFill>
                                <a:schemeClr val="tx1"/>
                              </a:solidFill>
                              <a:latin typeface="Cambria Math" panose="02040503050406030204" pitchFamily="18" charset="0"/>
                            </a:rPr>
                            <m:t>(2</m:t>
                          </m:r>
                          <m:r>
                            <a:rPr lang="en-US" sz="2400" b="0" i="1" smtClean="0">
                              <a:solidFill>
                                <a:schemeClr val="tx1"/>
                              </a:solidFill>
                              <a:latin typeface="Cambria Math" panose="02040503050406030204" pitchFamily="18" charset="0"/>
                            </a:rPr>
                            <m:t>𝑖</m:t>
                          </m:r>
                          <m:r>
                            <a:rPr lang="en-US" sz="2400" b="0" i="1" smtClean="0">
                              <a:solidFill>
                                <a:schemeClr val="tx1"/>
                              </a:solidFill>
                              <a:latin typeface="Cambria Math" panose="02040503050406030204" pitchFamily="18" charset="0"/>
                            </a:rPr>
                            <m:t> −1)</m:t>
                          </m:r>
                        </m:e>
                      </m:nary>
                      <m:r>
                        <a:rPr lang="en-US" sz="2400" b="0" i="1" smtClean="0">
                          <a:solidFill>
                            <a:schemeClr val="tx1"/>
                          </a:solidFill>
                          <a:latin typeface="Cambria Math" panose="02040503050406030204" pitchFamily="18" charset="0"/>
                        </a:rPr>
                        <m:t>= </m:t>
                      </m:r>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2</m:t>
                          </m:r>
                        </m:sup>
                      </m:sSup>
                    </m:oMath>
                  </m:oMathPara>
                </a14:m>
                <a:endParaRPr lang="en-US" sz="2400" dirty="0">
                  <a:solidFill>
                    <a:srgbClr val="00B0F0"/>
                  </a:solidFill>
                </a:endParaRPr>
              </a:p>
              <a:p>
                <a:pPr marL="0" indent="0">
                  <a:buNone/>
                </a:pPr>
                <a:endParaRPr lang="en-US" sz="2400" dirty="0">
                  <a:solidFill>
                    <a:srgbClr val="00B0F0"/>
                  </a:solidFill>
                </a:endParaRPr>
              </a:p>
              <a:p>
                <a:pPr marL="0" indent="0">
                  <a:buNone/>
                </a:pPr>
                <a:r>
                  <a:rPr lang="en-US" sz="2400" dirty="0">
                    <a:solidFill>
                      <a:srgbClr val="00B0F0"/>
                    </a:solidFill>
                  </a:rPr>
                  <a:t>Base Case </a:t>
                </a:r>
                <a:r>
                  <a:rPr lang="en-US" sz="2400" dirty="0">
                    <a:latin typeface="+mj-lt"/>
                  </a:rPr>
                  <a:t>When n =1 the left side of (1) is 1 and the right side is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m:t>
                        </m:r>
                      </m:e>
                      <m:sup>
                        <m:r>
                          <a:rPr lang="en-US" sz="2400" b="0" i="1" smtClean="0">
                            <a:latin typeface="Cambria Math" panose="02040503050406030204" pitchFamily="18" charset="0"/>
                          </a:rPr>
                          <m:t>2</m:t>
                        </m:r>
                      </m:sup>
                    </m:sSup>
                  </m:oMath>
                </a14:m>
                <a:r>
                  <a:rPr lang="en-US" sz="2400" dirty="0">
                    <a:solidFill>
                      <a:srgbClr val="00B0F0"/>
                    </a:solidFill>
                  </a:rPr>
                  <a:t> </a:t>
                </a:r>
                <a:r>
                  <a:rPr lang="en-US" sz="2400" dirty="0">
                    <a:latin typeface="+mj-lt"/>
                  </a:rPr>
                  <a:t>so both sides are equal </a:t>
                </a:r>
              </a:p>
              <a:p>
                <a:pPr marL="0" indent="0">
                  <a:buNone/>
                </a:pPr>
                <a:r>
                  <a:rPr lang="en-US" sz="2400" dirty="0">
                    <a:solidFill>
                      <a:srgbClr val="00B0F0"/>
                    </a:solidFill>
                    <a:latin typeface="+mj-lt"/>
                  </a:rPr>
                  <a:t>Induction step </a:t>
                </a:r>
                <a:r>
                  <a:rPr lang="en-US" sz="2400" dirty="0">
                    <a:latin typeface="+mj-lt"/>
                  </a:rPr>
                  <a:t>Let </a:t>
                </a:r>
                <a14:m>
                  <m:oMath xmlns:m="http://schemas.openxmlformats.org/officeDocument/2006/math">
                    <m:r>
                      <a:rPr lang="en-US" sz="2400" b="0" i="1" smtClean="0">
                        <a:latin typeface="Cambria Math" panose="02040503050406030204" pitchFamily="18" charset="0"/>
                      </a:rPr>
                      <m:t>𝑘</m:t>
                    </m:r>
                    <m:r>
                      <a:rPr lang="en-US" sz="2400" b="0" i="1" smtClean="0">
                        <a:latin typeface="Cambria Math" panose="02040503050406030204" pitchFamily="18" charset="0"/>
                      </a:rPr>
                      <m:t> ∈ </m:t>
                    </m:r>
                    <m:sSup>
                      <m:sSupPr>
                        <m:ctrlPr>
                          <a:rPr lang="en-US" sz="2400" b="0" i="1" smtClean="0">
                            <a:latin typeface="Cambria Math" panose="02040503050406030204" pitchFamily="18" charset="0"/>
                            <a:ea typeface="Cambria Math" panose="02040503050406030204" pitchFamily="18" charset="0"/>
                          </a:rPr>
                        </m:ctrlPr>
                      </m:sSupPr>
                      <m:e>
                        <m:r>
                          <a:rPr lang="el-GR" sz="2400" b="0" i="1" smtClean="0">
                            <a:latin typeface="Cambria Math" panose="02040503050406030204" pitchFamily="18" charset="0"/>
                            <a:ea typeface="Cambria Math" panose="02040503050406030204" pitchFamily="18" charset="0"/>
                          </a:rPr>
                          <m:t>ℤ</m:t>
                        </m:r>
                      </m:e>
                      <m:sup>
                        <m:r>
                          <a:rPr lang="en-US" sz="2400" b="0" i="1" smtClean="0">
                            <a:latin typeface="Cambria Math" panose="02040503050406030204" pitchFamily="18" charset="0"/>
                            <a:ea typeface="Cambria Math" panose="02040503050406030204" pitchFamily="18" charset="0"/>
                          </a:rPr>
                          <m:t>+</m:t>
                        </m:r>
                      </m:sup>
                    </m:sSup>
                  </m:oMath>
                </a14:m>
                <a:r>
                  <a:rPr lang="en-US" sz="2400" dirty="0">
                    <a:solidFill>
                      <a:srgbClr val="00B0F0"/>
                    </a:solidFill>
                  </a:rPr>
                  <a:t> </a:t>
                </a:r>
                <a:r>
                  <a:rPr lang="en-US" sz="2400" dirty="0">
                    <a:latin typeface="+mj-lt"/>
                  </a:rPr>
                  <a:t>be given and suppose (1) is true for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 </m:t>
                    </m:r>
                  </m:oMath>
                </a14:m>
                <a:endParaRPr lang="en-US" sz="2400" b="0" dirty="0">
                  <a:latin typeface="+mj-lt"/>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𝑘</m:t>
                          </m:r>
                          <m:r>
                            <a:rPr lang="en-US" sz="2400" b="0" i="1" smtClean="0">
                              <a:latin typeface="Cambria Math" panose="02040503050406030204" pitchFamily="18" charset="0"/>
                            </a:rPr>
                            <m:t>+1</m:t>
                          </m:r>
                        </m:sup>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r>
                                <a:rPr lang="en-US" sz="2400" b="0" i="1" smtClean="0">
                                  <a:latin typeface="Cambria Math" panose="02040503050406030204" pitchFamily="18" charset="0"/>
                                </a:rPr>
                                <m:t>𝑖</m:t>
                              </m:r>
                              <m:r>
                                <a:rPr lang="en-US" sz="2400" b="0" i="1" smtClean="0">
                                  <a:latin typeface="Cambria Math" panose="02040503050406030204" pitchFamily="18" charset="0"/>
                                </a:rPr>
                                <m:t>−1</m:t>
                              </m:r>
                            </m:e>
                          </m:d>
                          <m:r>
                            <a:rPr lang="en-US" sz="2400" b="0" i="1" smtClean="0">
                              <a:latin typeface="Cambria Math" panose="02040503050406030204" pitchFamily="18" charset="0"/>
                            </a:rPr>
                            <m:t>= </m:t>
                          </m:r>
                        </m:e>
                      </m:nary>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𝑘</m:t>
                          </m:r>
                        </m:sup>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r>
                                <a:rPr lang="en-US" sz="2400" b="0" i="1" smtClean="0">
                                  <a:latin typeface="Cambria Math" panose="02040503050406030204" pitchFamily="18" charset="0"/>
                                </a:rPr>
                                <m:t>𝑖</m:t>
                              </m:r>
                              <m:r>
                                <a:rPr lang="en-US" sz="2400" b="0" i="1" smtClean="0">
                                  <a:latin typeface="Cambria Math" panose="02040503050406030204" pitchFamily="18" charset="0"/>
                                </a:rPr>
                                <m:t>−1</m:t>
                              </m:r>
                            </m:e>
                          </m:d>
                          <m:r>
                            <a:rPr lang="en-US" sz="2400" b="0" i="1" smtClean="0">
                              <a:latin typeface="Cambria Math" panose="02040503050406030204" pitchFamily="18" charset="0"/>
                            </a:rPr>
                            <m:t>+(2(</m:t>
                          </m:r>
                          <m:r>
                            <a:rPr lang="en-US" sz="2400" b="0" i="1" smtClean="0">
                              <a:latin typeface="Cambria Math" panose="02040503050406030204" pitchFamily="18" charset="0"/>
                            </a:rPr>
                            <m:t>𝑘</m:t>
                          </m:r>
                        </m:e>
                      </m:nary>
                      <m:r>
                        <a:rPr lang="en-US" sz="2400" b="0" i="0" smtClean="0">
                          <a:latin typeface="Cambria Math" panose="02040503050406030204" pitchFamily="18" charset="0"/>
                        </a:rPr>
                        <m:t>+1)−1)</m:t>
                      </m:r>
                    </m:oMath>
                  </m:oMathPara>
                </a14:m>
                <a:endParaRPr lang="en-US" sz="2400" dirty="0">
                  <a:latin typeface="+mj-lt"/>
                </a:endParaRPr>
              </a:p>
              <a:p>
                <a:pPr marL="0" indent="0">
                  <a:buNone/>
                </a:pPr>
                <a:endParaRPr lang="en-US" sz="2400" dirty="0">
                  <a:latin typeface="+mj-lt"/>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+2</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r>
                            <a:rPr lang="en-US" sz="2400" b="0" i="1" smtClean="0">
                              <a:latin typeface="Cambria Math" panose="02040503050406030204" pitchFamily="18" charset="0"/>
                            </a:rPr>
                            <m:t>+1</m:t>
                          </m:r>
                        </m:e>
                      </m:d>
                      <m:r>
                        <a:rPr lang="en-US" sz="2400" b="0" i="1" smtClean="0">
                          <a:latin typeface="Cambria Math" panose="02040503050406030204" pitchFamily="18" charset="0"/>
                        </a:rPr>
                        <m:t>−1</m:t>
                      </m:r>
                    </m:oMath>
                  </m:oMathPara>
                </a14:m>
                <a:endParaRPr lang="en-US" sz="2400" b="0" dirty="0">
                  <a:latin typeface="+mj-lt"/>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+2</m:t>
                      </m:r>
                      <m:r>
                        <a:rPr lang="en-US" sz="2400" b="0" i="1" smtClean="0">
                          <a:latin typeface="Cambria Math" panose="02040503050406030204" pitchFamily="18" charset="0"/>
                        </a:rPr>
                        <m:t>𝑘</m:t>
                      </m:r>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+1)</m:t>
                          </m:r>
                        </m:e>
                        <m:sup>
                          <m:r>
                            <a:rPr lang="en-US" sz="2400" b="0" i="1" smtClean="0">
                              <a:latin typeface="Cambria Math" panose="02040503050406030204" pitchFamily="18" charset="0"/>
                            </a:rPr>
                            <m:t>2</m:t>
                          </m:r>
                        </m:sup>
                      </m:sSup>
                    </m:oMath>
                  </m:oMathPara>
                </a14:m>
                <a:endParaRPr lang="en-US" sz="2400" b="0" dirty="0">
                  <a:latin typeface="+mj-lt"/>
                </a:endParaRPr>
              </a:p>
              <a:p>
                <a:pPr marL="0" indent="0">
                  <a:buNone/>
                </a:pPr>
                <a:r>
                  <a:rPr lang="en-US" sz="2400" b="0" dirty="0">
                    <a:latin typeface="+mj-lt"/>
                  </a:rPr>
                  <a:t>Thus (1) holds for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+1</m:t>
                    </m:r>
                  </m:oMath>
                </a14:m>
                <a:r>
                  <a:rPr lang="en-US" dirty="0">
                    <a:latin typeface="+mj-lt"/>
                  </a:rPr>
                  <a:t> and the proof of the induction step is complete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62467"/>
                <a:ext cx="10515600" cy="5914496"/>
              </a:xfrm>
              <a:blipFill>
                <a:blip r:embed="rId2"/>
                <a:stretch>
                  <a:fillRect l="-928" t="-1443" r="-1449"/>
                </a:stretch>
              </a:blipFill>
            </p:spPr>
            <p:txBody>
              <a:bodyPr/>
              <a:lstStyle/>
              <a:p>
                <a:r>
                  <a:rPr lang="en-US">
                    <a:noFill/>
                  </a:rPr>
                  <a:t> </a:t>
                </a:r>
              </a:p>
            </p:txBody>
          </p:sp>
        </mc:Fallback>
      </mc:AlternateContent>
    </p:spTree>
    <p:extLst>
      <p:ext uri="{BB962C8B-B14F-4D97-AF65-F5344CB8AC3E}">
        <p14:creationId xmlns:p14="http://schemas.microsoft.com/office/powerpoint/2010/main" val="7986501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pPr marL="0" indent="0" algn="ctr">
              <a:buNone/>
            </a:pPr>
            <a:endParaRPr lang="en-US" dirty="0">
              <a:solidFill>
                <a:srgbClr val="00B0F0"/>
              </a:solidFill>
            </a:endParaRPr>
          </a:p>
          <a:p>
            <a:pPr marL="0" indent="0" algn="ctr">
              <a:buNone/>
            </a:pPr>
            <a:endParaRPr lang="en-US" dirty="0">
              <a:solidFill>
                <a:srgbClr val="00B0F0"/>
              </a:solidFill>
            </a:endParaRPr>
          </a:p>
          <a:p>
            <a:pPr marL="0" indent="0" algn="ctr">
              <a:buNone/>
            </a:pPr>
            <a:r>
              <a:rPr lang="en-US" dirty="0">
                <a:solidFill>
                  <a:srgbClr val="00B0F0"/>
                </a:solidFill>
              </a:rPr>
              <a:t>5.3 Mathematical Induction II</a:t>
            </a:r>
          </a:p>
          <a:p>
            <a:pPr algn="ctr"/>
            <a:endParaRPr lang="en-US" dirty="0"/>
          </a:p>
        </p:txBody>
      </p:sp>
    </p:spTree>
    <p:extLst>
      <p:ext uri="{BB962C8B-B14F-4D97-AF65-F5344CB8AC3E}">
        <p14:creationId xmlns:p14="http://schemas.microsoft.com/office/powerpoint/2010/main" val="1405138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normAutofit/>
          </a:bodyPr>
          <a:lstStyle/>
          <a:p>
            <a:r>
              <a:rPr lang="en-US" sz="2400" dirty="0"/>
              <a:t>Inductive reasoning, in the natural sciences sense, </a:t>
            </a:r>
            <a:r>
              <a:rPr lang="en-US" sz="2400" i="1" dirty="0"/>
              <a:t>is </a:t>
            </a:r>
            <a:r>
              <a:rPr lang="en-US" sz="2400" dirty="0"/>
              <a:t>used in mathematics, but only to make conjectures, not to prove them. For example, observe that: </a:t>
            </a:r>
          </a:p>
          <a:p>
            <a:endParaRPr lang="en-US" sz="2400" dirty="0"/>
          </a:p>
          <a:p>
            <a:endParaRPr lang="en-US" sz="2400" dirty="0"/>
          </a:p>
          <a:p>
            <a:endParaRPr lang="en-US" sz="2400" dirty="0"/>
          </a:p>
          <a:p>
            <a:endParaRPr lang="en-US" sz="2400" dirty="0"/>
          </a:p>
          <a:p>
            <a:endParaRPr lang="en-US" sz="2400" dirty="0"/>
          </a:p>
          <a:p>
            <a:r>
              <a:rPr lang="en-US" sz="2400" dirty="0"/>
              <a:t>This pattern seems so unlikely to occur by pure chance that it is reasonable to conjecture (though it is by no means certain) that the pattern holds true in general.</a:t>
            </a:r>
          </a:p>
          <a:p>
            <a:r>
              <a:rPr lang="en-US" sz="2400" dirty="0"/>
              <a:t>In a case like this, a proof by mathematical induction gets to the essence of why the pattern holds in general.</a:t>
            </a:r>
          </a:p>
          <a:p>
            <a:r>
              <a:rPr lang="en-US" sz="2400" dirty="0"/>
              <a:t>It reveals the mathematical mechanism that necessitates the truth of each successive case from the previous one.</a:t>
            </a:r>
          </a:p>
        </p:txBody>
      </p:sp>
      <p:pic>
        <p:nvPicPr>
          <p:cNvPr id="2" name="Picture 1"/>
          <p:cNvPicPr>
            <a:picLocks noChangeAspect="1"/>
          </p:cNvPicPr>
          <p:nvPr/>
        </p:nvPicPr>
        <p:blipFill>
          <a:blip r:embed="rId2"/>
          <a:stretch>
            <a:fillRect/>
          </a:stretch>
        </p:blipFill>
        <p:spPr>
          <a:xfrm>
            <a:off x="4219225" y="1191144"/>
            <a:ext cx="3552381" cy="2028571"/>
          </a:xfrm>
          <a:prstGeom prst="rect">
            <a:avLst/>
          </a:prstGeom>
        </p:spPr>
      </p:pic>
    </p:spTree>
    <p:extLst>
      <p:ext uri="{BB962C8B-B14F-4D97-AF65-F5344CB8AC3E}">
        <p14:creationId xmlns:p14="http://schemas.microsoft.com/office/powerpoint/2010/main" val="2825991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normAutofit/>
          </a:bodyPr>
          <a:lstStyle/>
          <a:p>
            <a:r>
              <a:rPr lang="en-US" dirty="0"/>
              <a:t>For instance, in this example observe that if:</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Thus mathematical induction makes knowledge of the general pattern a matter of mathematical certainty rather than vague conjecture.</a:t>
            </a:r>
          </a:p>
          <a:p>
            <a:endParaRPr lang="en-US" dirty="0"/>
          </a:p>
          <a:p>
            <a:endParaRPr lang="en-US" dirty="0"/>
          </a:p>
          <a:p>
            <a:pPr marL="0" indent="0">
              <a:buNone/>
            </a:pPr>
            <a:endParaRPr lang="en-US" dirty="0"/>
          </a:p>
        </p:txBody>
      </p:sp>
      <p:pic>
        <p:nvPicPr>
          <p:cNvPr id="2" name="Picture 1"/>
          <p:cNvPicPr>
            <a:picLocks noChangeAspect="1"/>
          </p:cNvPicPr>
          <p:nvPr/>
        </p:nvPicPr>
        <p:blipFill>
          <a:blip r:embed="rId2"/>
          <a:stretch>
            <a:fillRect/>
          </a:stretch>
        </p:blipFill>
        <p:spPr>
          <a:xfrm>
            <a:off x="4104209" y="785681"/>
            <a:ext cx="4276190" cy="952381"/>
          </a:xfrm>
          <a:prstGeom prst="rect">
            <a:avLst/>
          </a:prstGeom>
        </p:spPr>
      </p:pic>
      <p:pic>
        <p:nvPicPr>
          <p:cNvPr id="4" name="Picture 3"/>
          <p:cNvPicPr>
            <a:picLocks noChangeAspect="1"/>
          </p:cNvPicPr>
          <p:nvPr/>
        </p:nvPicPr>
        <p:blipFill>
          <a:blip r:embed="rId3"/>
          <a:stretch>
            <a:fillRect/>
          </a:stretch>
        </p:blipFill>
        <p:spPr>
          <a:xfrm>
            <a:off x="838200" y="2261276"/>
            <a:ext cx="8285714" cy="1838095"/>
          </a:xfrm>
          <a:prstGeom prst="rect">
            <a:avLst/>
          </a:prstGeom>
        </p:spPr>
      </p:pic>
    </p:spTree>
    <p:extLst>
      <p:ext uri="{BB962C8B-B14F-4D97-AF65-F5344CB8AC3E}">
        <p14:creationId xmlns:p14="http://schemas.microsoft.com/office/powerpoint/2010/main" val="1558377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pPr marL="0" indent="0">
              <a:buNone/>
            </a:pPr>
            <a:r>
              <a:rPr lang="en-US" dirty="0">
                <a:solidFill>
                  <a:srgbClr val="7030A0"/>
                </a:solidFill>
              </a:rPr>
              <a:t>In the remainder of this section we show how to use mathematical induction to prove additional kinds of statements such as divisibility properties of the integers and inequalities. </a:t>
            </a:r>
          </a:p>
          <a:p>
            <a:pPr marL="0" indent="0">
              <a:buNone/>
            </a:pPr>
            <a:endParaRPr lang="en-US" dirty="0">
              <a:solidFill>
                <a:srgbClr val="7030A0"/>
              </a:solidFill>
            </a:endParaRPr>
          </a:p>
          <a:p>
            <a:pPr marL="0" indent="0">
              <a:buNone/>
            </a:pPr>
            <a:r>
              <a:rPr lang="en-US" dirty="0">
                <a:solidFill>
                  <a:srgbClr val="7030A0"/>
                </a:solidFill>
              </a:rPr>
              <a:t>The basic outlines of the proofs are the same in all cases, but the details of the basis and inductive steps differ from one to another.</a:t>
            </a:r>
          </a:p>
        </p:txBody>
      </p:sp>
    </p:spTree>
    <p:extLst>
      <p:ext uri="{BB962C8B-B14F-4D97-AF65-F5344CB8AC3E}">
        <p14:creationId xmlns:p14="http://schemas.microsoft.com/office/powerpoint/2010/main" val="9362012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62467"/>
                <a:ext cx="10515600" cy="5914496"/>
              </a:xfrm>
            </p:spPr>
            <p:txBody>
              <a:bodyPr/>
              <a:lstStyle/>
              <a:p>
                <a:pPr marL="0" indent="0">
                  <a:buNone/>
                </a:pPr>
                <a:r>
                  <a:rPr lang="en-US" b="1" dirty="0">
                    <a:solidFill>
                      <a:srgbClr val="00B0F0"/>
                    </a:solidFill>
                  </a:rPr>
                  <a:t>Proving a Divisibility Property</a:t>
                </a:r>
              </a:p>
              <a:p>
                <a:pPr marL="0" indent="0">
                  <a:buNone/>
                </a:pPr>
                <a:r>
                  <a:rPr lang="en-US" sz="2400" dirty="0"/>
                  <a:t>Use mathematical induction to prove that for all integers </a:t>
                </a:r>
                <a:r>
                  <a:rPr lang="en-US" sz="2400" i="1" dirty="0"/>
                  <a:t>n </a:t>
                </a:r>
                <a:r>
                  <a:rPr lang="en-US" sz="2400" dirty="0"/>
                  <a:t>≥ 0</a:t>
                </a:r>
                <a:r>
                  <a:rPr lang="en-US" sz="2400" i="1"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2</m:t>
                        </m:r>
                        <m:r>
                          <a:rPr lang="en-US" sz="2400" b="0" i="1" smtClean="0">
                            <a:latin typeface="Cambria Math" panose="02040503050406030204" pitchFamily="18" charset="0"/>
                          </a:rPr>
                          <m:t>𝑛</m:t>
                        </m:r>
                      </m:sup>
                    </m:sSup>
                    <m:r>
                      <a:rPr lang="en-US" sz="2400" b="0" i="1" smtClean="0">
                        <a:latin typeface="Cambria Math" panose="02040503050406030204" pitchFamily="18" charset="0"/>
                      </a:rPr>
                      <m:t>−1 </m:t>
                    </m:r>
                  </m:oMath>
                </a14:m>
                <a:r>
                  <a:rPr lang="en-US" sz="2400" dirty="0"/>
                  <a:t>is divisible by 3.</a:t>
                </a:r>
              </a:p>
              <a:p>
                <a:pPr marL="0" indent="0">
                  <a:buNone/>
                </a:pPr>
                <a:r>
                  <a:rPr lang="en-US" sz="2400" dirty="0">
                    <a:solidFill>
                      <a:srgbClr val="00B0F0"/>
                    </a:solidFill>
                  </a:rPr>
                  <a:t>Base case </a:t>
                </a:r>
                <a:endParaRPr lang="en-US" sz="2400" i="1" dirty="0">
                  <a:solidFill>
                    <a:schemeClr val="tx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2</m:t>
                          </m:r>
                        </m:e>
                        <m:sup>
                          <m:r>
                            <a:rPr lang="en-US" sz="2400" b="0" i="1" smtClean="0">
                              <a:solidFill>
                                <a:schemeClr val="tx1"/>
                              </a:solidFill>
                              <a:latin typeface="Cambria Math" panose="02040503050406030204" pitchFamily="18" charset="0"/>
                            </a:rPr>
                            <m:t>2.0</m:t>
                          </m:r>
                        </m:sup>
                      </m:sSup>
                      <m:r>
                        <a:rPr lang="en-US" sz="2400" b="0" i="1" smtClean="0">
                          <a:solidFill>
                            <a:schemeClr val="tx1"/>
                          </a:solidFill>
                          <a:latin typeface="Cambria Math" panose="02040503050406030204" pitchFamily="18" charset="0"/>
                        </a:rPr>
                        <m:t>−1= </m:t>
                      </m:r>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2</m:t>
                          </m:r>
                        </m:e>
                        <m:sup>
                          <m:r>
                            <a:rPr lang="en-US" sz="2400" b="0" i="1" smtClean="0">
                              <a:solidFill>
                                <a:schemeClr val="tx1"/>
                              </a:solidFill>
                              <a:latin typeface="Cambria Math" panose="02040503050406030204" pitchFamily="18" charset="0"/>
                            </a:rPr>
                            <m:t>0</m:t>
                          </m:r>
                        </m:sup>
                      </m:sSup>
                      <m:r>
                        <a:rPr lang="en-US" sz="2400" b="0" i="1" smtClean="0">
                          <a:solidFill>
                            <a:schemeClr val="tx1"/>
                          </a:solidFill>
                          <a:latin typeface="Cambria Math" panose="02040503050406030204" pitchFamily="18" charset="0"/>
                        </a:rPr>
                        <m:t> −1=1−1=0=0 /3</m:t>
                      </m:r>
                    </m:oMath>
                  </m:oMathPara>
                </a14:m>
                <a:endParaRPr lang="en-US" sz="2400" dirty="0">
                  <a:solidFill>
                    <a:schemeClr val="tx1"/>
                  </a:solidFill>
                </a:endParaRPr>
              </a:p>
              <a:p>
                <a:pPr marL="0" indent="0">
                  <a:buNone/>
                </a:pPr>
                <a:r>
                  <a:rPr lang="en-US" sz="2400" dirty="0">
                    <a:solidFill>
                      <a:srgbClr val="00B0F0"/>
                    </a:solidFill>
                  </a:rPr>
                  <a:t>Inductive steps  </a:t>
                </a:r>
              </a:p>
              <a:p>
                <a:pPr marL="0" indent="0" algn="ctr">
                  <a:buNone/>
                </a:pPr>
                <a:r>
                  <a:rPr lang="en-US" sz="2400" dirty="0">
                    <a:solidFill>
                      <a:srgbClr val="00B0F0"/>
                    </a:solidFill>
                  </a:rPr>
                  <a:t>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2</m:t>
                        </m:r>
                      </m:e>
                      <m:sup>
                        <m:r>
                          <a:rPr lang="en-US" sz="2400" b="0" i="1" smtClean="0">
                            <a:solidFill>
                              <a:schemeClr val="tx1"/>
                            </a:solidFill>
                            <a:latin typeface="Cambria Math" panose="02040503050406030204" pitchFamily="18" charset="0"/>
                          </a:rPr>
                          <m:t>2</m:t>
                        </m:r>
                        <m:r>
                          <a:rPr lang="en-US" sz="2400" b="0" i="1" smtClean="0">
                            <a:solidFill>
                              <a:schemeClr val="tx1"/>
                            </a:solidFill>
                            <a:latin typeface="Cambria Math" panose="02040503050406030204" pitchFamily="18" charset="0"/>
                          </a:rPr>
                          <m:t>𝑘</m:t>
                        </m:r>
                      </m:sup>
                    </m:sSup>
                    <m:r>
                      <a:rPr lang="en-US" sz="2400" b="0" i="1" smtClean="0">
                        <a:solidFill>
                          <a:schemeClr val="tx1"/>
                        </a:solidFill>
                        <a:latin typeface="Cambria Math" panose="02040503050406030204" pitchFamily="18" charset="0"/>
                      </a:rPr>
                      <m:t> −1=3</m:t>
                    </m:r>
                    <m:r>
                      <a:rPr lang="en-US" sz="2400" b="0" i="1" smtClean="0">
                        <a:solidFill>
                          <a:schemeClr val="tx1"/>
                        </a:solidFill>
                        <a:latin typeface="Cambria Math" panose="02040503050406030204" pitchFamily="18" charset="0"/>
                      </a:rPr>
                      <m:t>𝑟</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𝑟</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𝑖𝑠</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𝑎𝑛</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𝑖𝑛𝑡𝑒𝑔𝑒𝑟</m:t>
                    </m:r>
                  </m:oMath>
                </a14:m>
                <a:endParaRPr lang="en-US" sz="2400" b="0" dirty="0">
                  <a:solidFill>
                    <a:schemeClr val="tx1"/>
                  </a:solidFill>
                </a:endParaRPr>
              </a:p>
              <a:p>
                <a:pPr marL="0" indent="0" algn="ctr">
                  <a:buNone/>
                </a:pPr>
                <a:endParaRPr lang="en-US" sz="2400" b="0" dirty="0">
                  <a:solidFill>
                    <a:schemeClr val="tx1"/>
                  </a:solidFill>
                </a:endParaRPr>
              </a:p>
              <a:p>
                <a:pPr marL="0" indent="0" algn="ctr">
                  <a:buNone/>
                </a:pPr>
                <a:endParaRPr lang="en-US" sz="2400" b="0" dirty="0">
                  <a:solidFill>
                    <a:schemeClr val="tx1"/>
                  </a:solidFill>
                </a:endParaRPr>
              </a:p>
              <a:p>
                <a:pPr marL="0" indent="0" algn="ctr">
                  <a:buNone/>
                </a:pPr>
                <a:r>
                  <a:rPr lang="en-US" sz="2400" dirty="0">
                    <a:solidFill>
                      <a:schemeClr val="tx1"/>
                    </a:solidFill>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62467"/>
                <a:ext cx="10515600" cy="5914496"/>
              </a:xfrm>
              <a:blipFill>
                <a:blip r:embed="rId2"/>
                <a:stretch>
                  <a:fillRect l="-1217" t="-1649"/>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057905" y="3429000"/>
            <a:ext cx="6076190" cy="2914286"/>
          </a:xfrm>
          <a:prstGeom prst="rect">
            <a:avLst/>
          </a:prstGeom>
        </p:spPr>
      </p:pic>
    </p:spTree>
    <p:extLst>
      <p:ext uri="{BB962C8B-B14F-4D97-AF65-F5344CB8AC3E}">
        <p14:creationId xmlns:p14="http://schemas.microsoft.com/office/powerpoint/2010/main" val="122080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838200" y="561165"/>
            <a:ext cx="10515600" cy="5316571"/>
          </a:xfrm>
          <a:prstGeom prst="rect">
            <a:avLst/>
          </a:prstGeom>
        </p:spPr>
      </p:pic>
    </p:spTree>
    <p:extLst>
      <p:ext uri="{BB962C8B-B14F-4D97-AF65-F5344CB8AC3E}">
        <p14:creationId xmlns:p14="http://schemas.microsoft.com/office/powerpoint/2010/main" val="3687862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62467"/>
                <a:ext cx="10515600" cy="5914496"/>
              </a:xfrm>
            </p:spPr>
            <p:txBody>
              <a:bodyPr/>
              <a:lstStyle/>
              <a:p>
                <a:pPr marL="0" indent="0">
                  <a:buNone/>
                </a:pPr>
                <a:r>
                  <a:rPr lang="en-US" b="1" dirty="0">
                    <a:solidFill>
                      <a:srgbClr val="00B0F0"/>
                    </a:solidFill>
                  </a:rPr>
                  <a:t>Proving an Inequality </a:t>
                </a:r>
                <a:r>
                  <a:rPr lang="en-US" sz="2000" b="1" dirty="0">
                    <a:latin typeface="+mj-lt"/>
                  </a:rPr>
                  <a:t>in class exercise </a:t>
                </a:r>
                <a:endParaRPr lang="en-US" sz="2000" b="1" dirty="0">
                  <a:solidFill>
                    <a:srgbClr val="00B0F0"/>
                  </a:solidFill>
                  <a:latin typeface="+mj-lt"/>
                </a:endParaRPr>
              </a:p>
              <a:p>
                <a:pPr marL="0" indent="0">
                  <a:buNone/>
                </a:pPr>
                <a:r>
                  <a:rPr lang="en-US" sz="2400" b="1" dirty="0">
                    <a:solidFill>
                      <a:schemeClr val="tx1"/>
                    </a:solidFill>
                    <a:latin typeface="+mj-lt"/>
                  </a:rPr>
                  <a:t>Use mathematical induction to prove that all integers </a:t>
                </a:r>
                <a14:m>
                  <m:oMath xmlns:m="http://schemas.openxmlformats.org/officeDocument/2006/math">
                    <m:r>
                      <a:rPr lang="en-US" sz="2400" b="1" i="1" smtClean="0">
                        <a:solidFill>
                          <a:schemeClr val="tx1"/>
                        </a:solidFill>
                        <a:latin typeface="Cambria Math" panose="02040503050406030204" pitchFamily="18" charset="0"/>
                      </a:rPr>
                      <m:t>𝒏</m:t>
                    </m:r>
                    <m:r>
                      <a:rPr lang="en-US" sz="2400" b="1" i="1" smtClean="0">
                        <a:solidFill>
                          <a:schemeClr val="tx1"/>
                        </a:solidFill>
                        <a:latin typeface="Cambria Math" panose="02040503050406030204" pitchFamily="18" charset="0"/>
                        <a:ea typeface="Cambria Math" panose="02040503050406030204" pitchFamily="18" charset="0"/>
                      </a:rPr>
                      <m:t>≥</m:t>
                    </m:r>
                    <m:r>
                      <a:rPr lang="en-US" sz="2400" b="1" i="1" smtClean="0">
                        <a:solidFill>
                          <a:schemeClr val="tx1"/>
                        </a:solidFill>
                        <a:latin typeface="Cambria Math" panose="02040503050406030204" pitchFamily="18" charset="0"/>
                        <a:ea typeface="Cambria Math" panose="02040503050406030204" pitchFamily="18" charset="0"/>
                      </a:rPr>
                      <m:t>𝟑</m:t>
                    </m:r>
                  </m:oMath>
                </a14:m>
                <a:endParaRPr lang="en-US" sz="2400" b="1" dirty="0">
                  <a:solidFill>
                    <a:schemeClr val="tx1"/>
                  </a:solidFill>
                  <a:latin typeface="+mj-lt"/>
                  <a:ea typeface="Cambria Math" panose="02040503050406030204" pitchFamily="18" charset="0"/>
                </a:endParaRPr>
              </a:p>
              <a:p>
                <a:pPr marL="0" indent="0">
                  <a:buNone/>
                </a:pPr>
                <a:endParaRPr lang="en-US" sz="2400" b="1" dirty="0">
                  <a:solidFill>
                    <a:schemeClr val="tx1"/>
                  </a:solidFill>
                  <a:latin typeface="+mj-lt"/>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4000" b="1" i="1" smtClean="0">
                          <a:solidFill>
                            <a:schemeClr val="tx1"/>
                          </a:solidFill>
                          <a:latin typeface="Cambria Math" panose="02040503050406030204" pitchFamily="18" charset="0"/>
                          <a:ea typeface="Cambria Math" panose="02040503050406030204" pitchFamily="18" charset="0"/>
                        </a:rPr>
                        <m:t>2</m:t>
                      </m:r>
                      <m:r>
                        <a:rPr lang="en-US" sz="4000" b="1" i="1" smtClean="0">
                          <a:solidFill>
                            <a:schemeClr val="tx1"/>
                          </a:solidFill>
                          <a:latin typeface="Cambria Math" panose="02040503050406030204" pitchFamily="18" charset="0"/>
                          <a:ea typeface="Cambria Math" panose="02040503050406030204" pitchFamily="18" charset="0"/>
                        </a:rPr>
                        <m:t>𝑛</m:t>
                      </m:r>
                      <m:r>
                        <a:rPr lang="en-US" sz="4000" b="1" i="1" smtClean="0">
                          <a:solidFill>
                            <a:schemeClr val="tx1"/>
                          </a:solidFill>
                          <a:latin typeface="Cambria Math" panose="02040503050406030204" pitchFamily="18" charset="0"/>
                          <a:ea typeface="Cambria Math" panose="02040503050406030204" pitchFamily="18" charset="0"/>
                        </a:rPr>
                        <m:t>+1&lt;</m:t>
                      </m:r>
                      <m:sSup>
                        <m:sSupPr>
                          <m:ctrlPr>
                            <a:rPr lang="en-US" sz="4000" b="1" i="1" smtClean="0">
                              <a:solidFill>
                                <a:schemeClr val="tx1"/>
                              </a:solidFill>
                              <a:latin typeface="Cambria Math" panose="02040503050406030204" pitchFamily="18" charset="0"/>
                              <a:ea typeface="Cambria Math" panose="02040503050406030204" pitchFamily="18" charset="0"/>
                            </a:rPr>
                          </m:ctrlPr>
                        </m:sSupPr>
                        <m:e>
                          <m:r>
                            <a:rPr lang="en-US" sz="4000" b="1" i="1" smtClean="0">
                              <a:solidFill>
                                <a:schemeClr val="tx1"/>
                              </a:solidFill>
                              <a:latin typeface="Cambria Math" panose="02040503050406030204" pitchFamily="18" charset="0"/>
                              <a:ea typeface="Cambria Math" panose="02040503050406030204" pitchFamily="18" charset="0"/>
                            </a:rPr>
                            <m:t>2</m:t>
                          </m:r>
                        </m:e>
                        <m:sup>
                          <m:r>
                            <a:rPr lang="en-US" sz="4000" b="1" i="1" smtClean="0">
                              <a:solidFill>
                                <a:schemeClr val="tx1"/>
                              </a:solidFill>
                              <a:latin typeface="Cambria Math" panose="02040503050406030204" pitchFamily="18" charset="0"/>
                              <a:ea typeface="Cambria Math" panose="02040503050406030204" pitchFamily="18" charset="0"/>
                            </a:rPr>
                            <m:t>𝑛</m:t>
                          </m:r>
                        </m:sup>
                      </m:sSup>
                    </m:oMath>
                  </m:oMathPara>
                </a14:m>
                <a:endParaRPr lang="en-US" sz="4000" b="1" dirty="0">
                  <a:solidFill>
                    <a:schemeClr val="tx1"/>
                  </a:solidFill>
                  <a:latin typeface="+mj-lt"/>
                  <a:ea typeface="Cambria Math" panose="02040503050406030204" pitchFamily="18" charset="0"/>
                </a:endParaRPr>
              </a:p>
              <a:p>
                <a:pPr marL="0" indent="0">
                  <a:buNone/>
                </a:pPr>
                <a:endParaRPr lang="en-US" dirty="0">
                  <a:solidFill>
                    <a:srgbClr val="00B0F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62467"/>
                <a:ext cx="10515600" cy="5914496"/>
              </a:xfrm>
              <a:blipFill>
                <a:blip r:embed="rId2"/>
                <a:stretch>
                  <a:fillRect l="-1217" t="-1649"/>
                </a:stretch>
              </a:blipFill>
            </p:spPr>
            <p:txBody>
              <a:bodyPr/>
              <a:lstStyle/>
              <a:p>
                <a:r>
                  <a:rPr lang="en-US">
                    <a:noFill/>
                  </a:rPr>
                  <a:t> </a:t>
                </a:r>
              </a:p>
            </p:txBody>
          </p:sp>
        </mc:Fallback>
      </mc:AlternateContent>
    </p:spTree>
    <p:extLst>
      <p:ext uri="{BB962C8B-B14F-4D97-AF65-F5344CB8AC3E}">
        <p14:creationId xmlns:p14="http://schemas.microsoft.com/office/powerpoint/2010/main" val="9538284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pPr marL="0" indent="0" algn="ctr">
              <a:buNone/>
            </a:pPr>
            <a:r>
              <a:rPr lang="en-US" b="1" i="1" dirty="0">
                <a:solidFill>
                  <a:srgbClr val="00B0F0"/>
                </a:solidFill>
              </a:rPr>
              <a:t>5.4 Strong Mathematical Induction </a:t>
            </a:r>
          </a:p>
          <a:p>
            <a:pPr marL="0" indent="0" algn="ctr">
              <a:buNone/>
            </a:pPr>
            <a:r>
              <a:rPr lang="en-US" b="1" i="1" dirty="0">
                <a:solidFill>
                  <a:srgbClr val="00B0F0"/>
                </a:solidFill>
              </a:rPr>
              <a:t>and </a:t>
            </a:r>
          </a:p>
          <a:p>
            <a:pPr marL="0" indent="0" algn="ctr">
              <a:buNone/>
            </a:pPr>
            <a:r>
              <a:rPr lang="en-US" b="1" i="1" dirty="0">
                <a:solidFill>
                  <a:srgbClr val="00B0F0"/>
                </a:solidFill>
              </a:rPr>
              <a:t>the Well-Ordering Principle for the Integers</a:t>
            </a:r>
            <a:endParaRPr lang="en-US" dirty="0">
              <a:solidFill>
                <a:srgbClr val="00B0F0"/>
              </a:solidFill>
            </a:endParaRPr>
          </a:p>
        </p:txBody>
      </p:sp>
    </p:spTree>
    <p:extLst>
      <p:ext uri="{BB962C8B-B14F-4D97-AF65-F5344CB8AC3E}">
        <p14:creationId xmlns:p14="http://schemas.microsoft.com/office/powerpoint/2010/main" val="286788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r>
              <a:rPr lang="en-US" dirty="0"/>
              <a:t>Strong mathematical induction is similar to ordinary mathematical induction in that it is a technique for establishing the truth of a sequence of statements about integers. Also, a proof by strong mathematical induction consists of a basis step and an inductive step.</a:t>
            </a:r>
          </a:p>
          <a:p>
            <a:r>
              <a:rPr lang="en-US" dirty="0"/>
              <a:t>However, the basis step may contain proofs for several initial values, and in the inductive step the truth of the predicate </a:t>
            </a:r>
            <a:r>
              <a:rPr lang="en-US" i="1" dirty="0"/>
              <a:t>P(n) </a:t>
            </a:r>
            <a:r>
              <a:rPr lang="en-US" dirty="0"/>
              <a:t>is assumed not just for one value of </a:t>
            </a:r>
            <a:r>
              <a:rPr lang="en-US" i="1" dirty="0"/>
              <a:t>n </a:t>
            </a:r>
            <a:r>
              <a:rPr lang="en-US" dirty="0"/>
              <a:t>but for </a:t>
            </a:r>
            <a:r>
              <a:rPr lang="en-US" i="1" dirty="0"/>
              <a:t>all </a:t>
            </a:r>
            <a:r>
              <a:rPr lang="en-US" dirty="0"/>
              <a:t>values through </a:t>
            </a:r>
            <a:r>
              <a:rPr lang="en-US" i="1" dirty="0"/>
              <a:t>k</a:t>
            </a:r>
            <a:r>
              <a:rPr lang="en-US" dirty="0"/>
              <a:t>, and then the truth of </a:t>
            </a:r>
            <a:r>
              <a:rPr lang="en-US" i="1" dirty="0"/>
              <a:t>P(k </a:t>
            </a:r>
            <a:r>
              <a:rPr lang="en-US" dirty="0"/>
              <a:t>+ 1</a:t>
            </a:r>
            <a:r>
              <a:rPr lang="en-US" i="1" dirty="0"/>
              <a:t>) </a:t>
            </a:r>
            <a:r>
              <a:rPr lang="en-US" dirty="0"/>
              <a:t>is proved.</a:t>
            </a:r>
          </a:p>
        </p:txBody>
      </p:sp>
    </p:spTree>
    <p:extLst>
      <p:ext uri="{BB962C8B-B14F-4D97-AF65-F5344CB8AC3E}">
        <p14:creationId xmlns:p14="http://schemas.microsoft.com/office/powerpoint/2010/main" val="968624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2510286" y="1562307"/>
            <a:ext cx="7171428" cy="3314286"/>
          </a:xfrm>
          <a:prstGeom prst="rect">
            <a:avLst/>
          </a:prstGeom>
        </p:spPr>
      </p:pic>
    </p:spTree>
    <p:extLst>
      <p:ext uri="{BB962C8B-B14F-4D97-AF65-F5344CB8AC3E}">
        <p14:creationId xmlns:p14="http://schemas.microsoft.com/office/powerpoint/2010/main" val="1744683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r>
              <a:rPr lang="en-US" dirty="0"/>
              <a:t>Any statement that can be proved with ordinary mathematical induction can be proved with strong mathematical induction.</a:t>
            </a:r>
          </a:p>
        </p:txBody>
      </p:sp>
    </p:spTree>
    <p:extLst>
      <p:ext uri="{BB962C8B-B14F-4D97-AF65-F5344CB8AC3E}">
        <p14:creationId xmlns:p14="http://schemas.microsoft.com/office/powerpoint/2010/main" val="1154238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pPr marL="0" indent="0">
              <a:buNone/>
            </a:pPr>
            <a:r>
              <a:rPr lang="en-US" b="1" i="1" dirty="0">
                <a:solidFill>
                  <a:srgbClr val="00B0F0"/>
                </a:solidFill>
              </a:rPr>
              <a:t>Applying Strong Mathematical Induction</a:t>
            </a:r>
          </a:p>
          <a:p>
            <a:r>
              <a:rPr lang="en-US" dirty="0"/>
              <a:t>The divisibility-by-a-prime theorem states that any integer greater than 1 is divisible by a prime number. We prove this theorem using strong mathematical induction.</a:t>
            </a:r>
          </a:p>
          <a:p>
            <a:endParaRPr lang="en-US" dirty="0"/>
          </a:p>
        </p:txBody>
      </p:sp>
    </p:spTree>
    <p:extLst>
      <p:ext uri="{BB962C8B-B14F-4D97-AF65-F5344CB8AC3E}">
        <p14:creationId xmlns:p14="http://schemas.microsoft.com/office/powerpoint/2010/main" val="10602322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pPr marL="0" indent="0">
              <a:buNone/>
            </a:pPr>
            <a:r>
              <a:rPr lang="en-US" b="1" dirty="0">
                <a:solidFill>
                  <a:srgbClr val="00B0F0"/>
                </a:solidFill>
              </a:rPr>
              <a:t>Divisibility by a Prime</a:t>
            </a:r>
          </a:p>
          <a:p>
            <a:pPr marL="0" indent="0">
              <a:buNone/>
            </a:pPr>
            <a:r>
              <a:rPr lang="en-US" dirty="0"/>
              <a:t>Prove Theorem: Any integer greater than 1 is divisible by a prime number.</a:t>
            </a:r>
          </a:p>
          <a:p>
            <a:pPr marL="0" indent="0">
              <a:buNone/>
            </a:pPr>
            <a:r>
              <a:rPr lang="en-US" dirty="0">
                <a:solidFill>
                  <a:srgbClr val="00B0F0"/>
                </a:solidFill>
              </a:rPr>
              <a:t>Solution: </a:t>
            </a:r>
          </a:p>
          <a:p>
            <a:r>
              <a:rPr lang="en-US" dirty="0"/>
              <a:t>The idea for the inductive step is this: If a given integer greater than 1 is not itself prime, then it is a product of two smaller positive integers, each of which is greater than 1.</a:t>
            </a:r>
          </a:p>
          <a:p>
            <a:endParaRPr lang="en-US" dirty="0">
              <a:solidFill>
                <a:srgbClr val="00B0F0"/>
              </a:solidFill>
            </a:endParaRPr>
          </a:p>
        </p:txBody>
      </p:sp>
    </p:spTree>
    <p:extLst>
      <p:ext uri="{BB962C8B-B14F-4D97-AF65-F5344CB8AC3E}">
        <p14:creationId xmlns:p14="http://schemas.microsoft.com/office/powerpoint/2010/main" val="16517914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vert="horz" lIns="91440" tIns="45720" rIns="91440" bIns="45720" rtlCol="0" anchor="t">
            <a:normAutofit/>
          </a:bodyPr>
          <a:lstStyle/>
          <a:p>
            <a:pPr marL="0" indent="0">
              <a:buNone/>
            </a:pPr>
            <a:endParaRPr lang="en-US" b="1" dirty="0">
              <a:solidFill>
                <a:srgbClr val="00B0F0"/>
              </a:solidFill>
            </a:endParaRPr>
          </a:p>
          <a:p>
            <a:pPr marL="0" indent="0">
              <a:buNone/>
            </a:pPr>
            <a:endParaRPr lang="en-US" b="1" dirty="0">
              <a:solidFill>
                <a:srgbClr val="00B0F0"/>
              </a:solidFill>
            </a:endParaRPr>
          </a:p>
          <a:p>
            <a:pPr marL="0" indent="0">
              <a:buNone/>
            </a:pPr>
            <a:endParaRPr lang="en-US" b="1" dirty="0">
              <a:solidFill>
                <a:srgbClr val="00B0F0"/>
              </a:solidFill>
            </a:endParaRPr>
          </a:p>
          <a:p>
            <a:pPr marL="0" indent="0">
              <a:buNone/>
            </a:pPr>
            <a:endParaRPr lang="en-US" b="1" dirty="0">
              <a:solidFill>
                <a:srgbClr val="00B0F0"/>
              </a:solidFill>
            </a:endParaRPr>
          </a:p>
          <a:p>
            <a:pPr marL="0" indent="0">
              <a:buNone/>
            </a:pPr>
            <a:endParaRPr lang="en-US" b="1" dirty="0">
              <a:solidFill>
                <a:srgbClr val="00B0F0"/>
              </a:solidFill>
            </a:endParaRPr>
          </a:p>
          <a:p>
            <a:pPr marL="0" indent="0" algn="ctr">
              <a:buNone/>
            </a:pPr>
            <a:r>
              <a:rPr lang="en-US" b="1" dirty="0">
                <a:solidFill>
                  <a:srgbClr val="00B0F0"/>
                </a:solidFill>
              </a:rPr>
              <a:t>Application: Correctness of Algorithms</a:t>
            </a:r>
          </a:p>
          <a:p>
            <a:endParaRPr lang="en-US" dirty="0"/>
          </a:p>
          <a:p>
            <a:endParaRPr lang="en-US" dirty="0">
              <a:solidFill>
                <a:srgbClr val="00B0F0"/>
              </a:solidFill>
            </a:endParaRPr>
          </a:p>
        </p:txBody>
      </p:sp>
    </p:spTree>
    <p:extLst>
      <p:ext uri="{BB962C8B-B14F-4D97-AF65-F5344CB8AC3E}">
        <p14:creationId xmlns:p14="http://schemas.microsoft.com/office/powerpoint/2010/main" val="2547453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vert="horz" lIns="91440" tIns="45720" rIns="91440" bIns="45720" rtlCol="0" anchor="t">
            <a:normAutofit/>
          </a:bodyPr>
          <a:lstStyle/>
          <a:p>
            <a:pPr marL="0" indent="0">
              <a:buNone/>
            </a:pPr>
            <a:r>
              <a:rPr lang="en-US" b="1" dirty="0">
                <a:solidFill>
                  <a:srgbClr val="00B0F0"/>
                </a:solidFill>
              </a:rPr>
              <a:t>Assertions </a:t>
            </a:r>
          </a:p>
          <a:p>
            <a:r>
              <a:rPr lang="en-US" dirty="0"/>
              <a:t>Consider an algorithm that is designed to produce a certain final state from a certain initial state. </a:t>
            </a:r>
          </a:p>
          <a:p>
            <a:r>
              <a:rPr lang="en-US" dirty="0"/>
              <a:t>Both the initial and final states can be expressed as predicates involving the </a:t>
            </a:r>
            <a:r>
              <a:rPr lang="en-US" dirty="0">
                <a:solidFill>
                  <a:srgbClr val="000000"/>
                </a:solidFill>
              </a:rPr>
              <a:t>input and output variables. </a:t>
            </a:r>
          </a:p>
          <a:p>
            <a:r>
              <a:rPr lang="en-US" dirty="0">
                <a:solidFill>
                  <a:srgbClr val="000000"/>
                </a:solidFill>
              </a:rPr>
              <a:t>Often</a:t>
            </a:r>
            <a:r>
              <a:rPr lang="en-US" dirty="0"/>
              <a:t> the predicate describing the initial state is called the </a:t>
            </a:r>
            <a:r>
              <a:rPr lang="en-US" b="1" dirty="0"/>
              <a:t>pre-condition for the algorithm</a:t>
            </a:r>
            <a:r>
              <a:rPr lang="en-US" dirty="0"/>
              <a:t>, and the predicate describing the final state is called the </a:t>
            </a:r>
            <a:r>
              <a:rPr lang="en-US" b="1" dirty="0"/>
              <a:t>post-condition for the algorithm.</a:t>
            </a:r>
          </a:p>
          <a:p>
            <a:endParaRPr lang="en-US" dirty="0">
              <a:solidFill>
                <a:srgbClr val="00B0F0"/>
              </a:solidFill>
            </a:endParaRPr>
          </a:p>
        </p:txBody>
      </p:sp>
    </p:spTree>
    <p:extLst>
      <p:ext uri="{BB962C8B-B14F-4D97-AF65-F5344CB8AC3E}">
        <p14:creationId xmlns:p14="http://schemas.microsoft.com/office/powerpoint/2010/main" val="27282407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vert="horz" lIns="91440" tIns="45720" rIns="91440" bIns="45720" rtlCol="0" anchor="t">
            <a:normAutofit/>
          </a:bodyPr>
          <a:lstStyle/>
          <a:p>
            <a:pPr>
              <a:buNone/>
            </a:pPr>
            <a:r>
              <a:rPr lang="en-US" dirty="0">
                <a:solidFill>
                  <a:srgbClr val="00B0F0"/>
                </a:solidFill>
              </a:rPr>
              <a:t>Algorithm Pre-Conditions and Post-Conditions </a:t>
            </a:r>
            <a:endParaRPr lang="en-US" dirty="0"/>
          </a:p>
          <a:p>
            <a:pPr>
              <a:buNone/>
            </a:pPr>
            <a:endParaRPr lang="en-US" dirty="0"/>
          </a:p>
        </p:txBody>
      </p:sp>
      <p:pic>
        <p:nvPicPr>
          <p:cNvPr id="2" name="Picture 3"/>
          <p:cNvPicPr>
            <a:picLocks noChangeAspect="1"/>
          </p:cNvPicPr>
          <p:nvPr/>
        </p:nvPicPr>
        <p:blipFill>
          <a:blip r:embed="rId2"/>
          <a:stretch>
            <a:fillRect/>
          </a:stretch>
        </p:blipFill>
        <p:spPr>
          <a:xfrm>
            <a:off x="2546749" y="1085850"/>
            <a:ext cx="7107630" cy="4531574"/>
          </a:xfrm>
          <a:prstGeom prst="rect">
            <a:avLst/>
          </a:prstGeom>
        </p:spPr>
      </p:pic>
    </p:spTree>
    <p:extLst>
      <p:ext uri="{BB962C8B-B14F-4D97-AF65-F5344CB8AC3E}">
        <p14:creationId xmlns:p14="http://schemas.microsoft.com/office/powerpoint/2010/main" val="4204697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399" y="84667"/>
            <a:ext cx="11954933" cy="6688666"/>
          </a:xfrm>
        </p:spPr>
        <p:txBody>
          <a:bodyPr/>
          <a:lstStyle/>
          <a:p>
            <a:endParaRPr lang="en-US" dirty="0"/>
          </a:p>
          <a:p>
            <a:pPr marL="514350" indent="-514350">
              <a:buFont typeface="+mj-lt"/>
              <a:buAutoNum type="arabicPeriod"/>
            </a:pPr>
            <a:endParaRPr lang="en-US" dirty="0"/>
          </a:p>
        </p:txBody>
      </p:sp>
      <p:pic>
        <p:nvPicPr>
          <p:cNvPr id="4" name="Picture 3"/>
          <p:cNvPicPr>
            <a:picLocks noChangeAspect="1"/>
          </p:cNvPicPr>
          <p:nvPr/>
        </p:nvPicPr>
        <p:blipFill>
          <a:blip r:embed="rId2"/>
          <a:stretch>
            <a:fillRect/>
          </a:stretch>
        </p:blipFill>
        <p:spPr>
          <a:xfrm>
            <a:off x="558798" y="499534"/>
            <a:ext cx="11142133" cy="5033725"/>
          </a:xfrm>
          <a:prstGeom prst="rect">
            <a:avLst/>
          </a:prstGeom>
        </p:spPr>
      </p:pic>
    </p:spTree>
    <p:extLst>
      <p:ext uri="{BB962C8B-B14F-4D97-AF65-F5344CB8AC3E}">
        <p14:creationId xmlns:p14="http://schemas.microsoft.com/office/powerpoint/2010/main" val="1173805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vert="horz" lIns="91440" tIns="45720" rIns="91440" bIns="45720" rtlCol="0" anchor="t">
            <a:normAutofit/>
          </a:bodyPr>
          <a:lstStyle/>
          <a:p>
            <a:pPr marL="0" indent="0">
              <a:buNone/>
            </a:pPr>
            <a:endParaRPr lang="en-US" b="1" dirty="0">
              <a:solidFill>
                <a:srgbClr val="00B0F0"/>
              </a:solidFill>
            </a:endParaRPr>
          </a:p>
          <a:p>
            <a:r>
              <a:rPr lang="en-US" dirty="0"/>
              <a:t>A proof of algorithm correctness consists of showing that if the pre-condition for the algorithm is true for a collection of values for the input variables and if the statements of the algorithms are executed, then the post-condition is also true.</a:t>
            </a:r>
          </a:p>
          <a:p>
            <a:endParaRPr lang="en-US" dirty="0">
              <a:solidFill>
                <a:srgbClr val="00B0F0"/>
              </a:solidFill>
            </a:endParaRPr>
          </a:p>
        </p:txBody>
      </p:sp>
    </p:spTree>
    <p:extLst>
      <p:ext uri="{BB962C8B-B14F-4D97-AF65-F5344CB8AC3E}">
        <p14:creationId xmlns:p14="http://schemas.microsoft.com/office/powerpoint/2010/main" val="32399912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vert="horz" lIns="91440" tIns="45720" rIns="91440" bIns="45720" rtlCol="0" anchor="t">
            <a:normAutofit/>
          </a:bodyPr>
          <a:lstStyle/>
          <a:p>
            <a:pPr>
              <a:buNone/>
            </a:pPr>
            <a:r>
              <a:rPr lang="en-US" dirty="0">
                <a:solidFill>
                  <a:srgbClr val="00B0F0"/>
                </a:solidFill>
              </a:rPr>
              <a:t>Loop Invariants</a:t>
            </a:r>
            <a:endParaRPr lang="en-US" dirty="0"/>
          </a:p>
          <a:p>
            <a:r>
              <a:rPr lang="en-US" dirty="0"/>
              <a:t>The method of loop invariants is used to prove correctness of a loop with respect to certain pre- and post-conditions.</a:t>
            </a:r>
          </a:p>
          <a:p>
            <a:r>
              <a:rPr lang="en-US" dirty="0">
                <a:solidFill>
                  <a:srgbClr val="000000"/>
                </a:solidFill>
              </a:rPr>
              <a:t>It is based on the principle of mathematical induction.</a:t>
            </a:r>
          </a:p>
          <a:p>
            <a:endParaRPr lang="en-US" dirty="0">
              <a:solidFill>
                <a:srgbClr val="00B0F0"/>
              </a:solidFill>
            </a:endParaRPr>
          </a:p>
        </p:txBody>
      </p:sp>
    </p:spTree>
    <p:extLst>
      <p:ext uri="{BB962C8B-B14F-4D97-AF65-F5344CB8AC3E}">
        <p14:creationId xmlns:p14="http://schemas.microsoft.com/office/powerpoint/2010/main" val="4121698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vert="horz" lIns="91440" tIns="45720" rIns="91440" bIns="45720" rtlCol="0" anchor="t">
            <a:normAutofit/>
          </a:bodyPr>
          <a:lstStyle/>
          <a:p>
            <a:r>
              <a:rPr lang="en-US" dirty="0"/>
              <a:t>Suppose that an algorithm contains a while loop and that entry to this loop is restricted by a condition G, called the guard. </a:t>
            </a:r>
          </a:p>
          <a:p>
            <a:r>
              <a:rPr lang="en-US" dirty="0">
                <a:solidFill>
                  <a:srgbClr val="000000"/>
                </a:solidFill>
              </a:rPr>
              <a:t>The assertion just preceding the loop is called the </a:t>
            </a:r>
            <a:r>
              <a:rPr lang="en-US" b="1" dirty="0">
                <a:solidFill>
                  <a:srgbClr val="000000"/>
                </a:solidFill>
              </a:rPr>
              <a:t>pre-condition</a:t>
            </a:r>
            <a:r>
              <a:rPr lang="en-US" dirty="0">
                <a:solidFill>
                  <a:srgbClr val="000000"/>
                </a:solidFill>
              </a:rPr>
              <a:t> for the loop and the one just following is called the </a:t>
            </a:r>
            <a:r>
              <a:rPr lang="en-US" b="1" dirty="0">
                <a:solidFill>
                  <a:srgbClr val="000000"/>
                </a:solidFill>
              </a:rPr>
              <a:t>post-condition</a:t>
            </a:r>
            <a:r>
              <a:rPr lang="en-US" dirty="0">
                <a:solidFill>
                  <a:srgbClr val="000000"/>
                </a:solidFill>
              </a:rPr>
              <a:t> for the loop.</a:t>
            </a:r>
            <a:endParaRPr lang="en-US" dirty="0"/>
          </a:p>
          <a:p>
            <a:endParaRPr lang="en-US" dirty="0">
              <a:solidFill>
                <a:srgbClr val="000000"/>
              </a:solidFill>
            </a:endParaRPr>
          </a:p>
          <a:p>
            <a:endParaRPr lang="en-US" dirty="0">
              <a:solidFill>
                <a:srgbClr val="00B0F0"/>
              </a:solidFill>
            </a:endParaRPr>
          </a:p>
        </p:txBody>
      </p:sp>
      <p:pic>
        <p:nvPicPr>
          <p:cNvPr id="2" name="Picture 3"/>
          <p:cNvPicPr>
            <a:picLocks noChangeAspect="1"/>
          </p:cNvPicPr>
          <p:nvPr/>
        </p:nvPicPr>
        <p:blipFill>
          <a:blip r:embed="rId2"/>
          <a:stretch>
            <a:fillRect/>
          </a:stretch>
        </p:blipFill>
        <p:spPr>
          <a:xfrm>
            <a:off x="3674439" y="2562225"/>
            <a:ext cx="4841574" cy="2849971"/>
          </a:xfrm>
          <a:prstGeom prst="rect">
            <a:avLst/>
          </a:prstGeom>
        </p:spPr>
      </p:pic>
    </p:spTree>
    <p:extLst>
      <p:ext uri="{BB962C8B-B14F-4D97-AF65-F5344CB8AC3E}">
        <p14:creationId xmlns:p14="http://schemas.microsoft.com/office/powerpoint/2010/main" val="22891318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vert="horz" lIns="91440" tIns="45720" rIns="91440" bIns="45720" rtlCol="0" anchor="t">
            <a:normAutofit/>
          </a:bodyPr>
          <a:lstStyle/>
          <a:p>
            <a:pPr marL="0" indent="0">
              <a:buNone/>
            </a:pPr>
            <a:endParaRPr lang="en-US" b="1" dirty="0">
              <a:solidFill>
                <a:srgbClr val="00B0F0"/>
              </a:solidFill>
            </a:endParaRPr>
          </a:p>
          <a:p>
            <a:endParaRPr lang="en-US" dirty="0">
              <a:solidFill>
                <a:srgbClr val="00B0F0"/>
              </a:solidFill>
            </a:endParaRPr>
          </a:p>
        </p:txBody>
      </p:sp>
      <p:pic>
        <p:nvPicPr>
          <p:cNvPr id="2" name="Picture 3"/>
          <p:cNvPicPr>
            <a:picLocks noChangeAspect="1"/>
          </p:cNvPicPr>
          <p:nvPr/>
        </p:nvPicPr>
        <p:blipFill>
          <a:blip r:embed="rId2"/>
          <a:stretch>
            <a:fillRect/>
          </a:stretch>
        </p:blipFill>
        <p:spPr>
          <a:xfrm>
            <a:off x="1858765" y="2309263"/>
            <a:ext cx="8478757" cy="1824446"/>
          </a:xfrm>
          <a:prstGeom prst="rect">
            <a:avLst/>
          </a:prstGeom>
        </p:spPr>
      </p:pic>
    </p:spTree>
    <p:extLst>
      <p:ext uri="{BB962C8B-B14F-4D97-AF65-F5344CB8AC3E}">
        <p14:creationId xmlns:p14="http://schemas.microsoft.com/office/powerpoint/2010/main" val="1836048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vert="horz" lIns="91440" tIns="45720" rIns="91440" bIns="45720" rtlCol="0" anchor="t">
            <a:normAutofit/>
          </a:bodyPr>
          <a:lstStyle/>
          <a:p>
            <a:pPr>
              <a:buNone/>
            </a:pPr>
            <a:r>
              <a:rPr lang="en-US" dirty="0">
                <a:solidFill>
                  <a:srgbClr val="00B0F0"/>
                </a:solidFill>
              </a:rPr>
              <a:t>if the predicate satisfies the following two additional conditions,</a:t>
            </a:r>
            <a:endParaRPr lang="en-US" dirty="0"/>
          </a:p>
          <a:p>
            <a:pPr>
              <a:buNone/>
            </a:pPr>
            <a:r>
              <a:rPr lang="en-US" dirty="0">
                <a:solidFill>
                  <a:srgbClr val="00B0F0"/>
                </a:solidFill>
              </a:rPr>
              <a:t>the loop will be correct with respect to it pre- and post-conditions:</a:t>
            </a:r>
            <a:endParaRPr lang="en-US" dirty="0"/>
          </a:p>
          <a:p>
            <a:pPr>
              <a:buNone/>
            </a:pPr>
            <a:endParaRPr lang="en-US" i="1" dirty="0">
              <a:solidFill>
                <a:srgbClr val="000000"/>
              </a:solidFill>
            </a:endParaRPr>
          </a:p>
          <a:p>
            <a:pPr>
              <a:buNone/>
            </a:pPr>
            <a:r>
              <a:rPr lang="en-US" i="1" dirty="0">
                <a:solidFill>
                  <a:srgbClr val="000000"/>
                </a:solidFill>
              </a:rPr>
              <a:t>1. It is true before the first iteration of the loop.</a:t>
            </a:r>
          </a:p>
          <a:p>
            <a:pPr>
              <a:buNone/>
            </a:pPr>
            <a:r>
              <a:rPr lang="en-US" i="1" dirty="0">
                <a:solidFill>
                  <a:srgbClr val="000000"/>
                </a:solidFill>
              </a:rPr>
              <a:t>2. If the loop terminates after a finite number of iterations, the truth of the loop invariant ensures the truth of the post-condition of the loop.</a:t>
            </a:r>
          </a:p>
          <a:p>
            <a:pPr>
              <a:buNone/>
            </a:pPr>
            <a:endParaRPr lang="en-US" dirty="0">
              <a:solidFill>
                <a:srgbClr val="00B0F0"/>
              </a:solidFill>
            </a:endParaRPr>
          </a:p>
          <a:p>
            <a:endParaRPr lang="en-US" dirty="0">
              <a:solidFill>
                <a:srgbClr val="00B0F0"/>
              </a:solidFill>
            </a:endParaRPr>
          </a:p>
        </p:txBody>
      </p:sp>
    </p:spTree>
    <p:extLst>
      <p:ext uri="{BB962C8B-B14F-4D97-AF65-F5344CB8AC3E}">
        <p14:creationId xmlns:p14="http://schemas.microsoft.com/office/powerpoint/2010/main" val="32479534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Grp="1" noChangeAspect="1"/>
          </p:cNvPicPr>
          <p:nvPr>
            <p:ph idx="1"/>
          </p:nvPr>
        </p:nvPicPr>
        <p:blipFill>
          <a:blip r:embed="rId2"/>
          <a:stretch>
            <a:fillRect/>
          </a:stretch>
        </p:blipFill>
        <p:spPr>
          <a:xfrm>
            <a:off x="1634628" y="872547"/>
            <a:ext cx="8366033" cy="5099948"/>
          </a:xfrm>
          <a:prstGeom prst="rect">
            <a:avLst/>
          </a:prstGeom>
        </p:spPr>
      </p:pic>
    </p:spTree>
    <p:extLst>
      <p:ext uri="{BB962C8B-B14F-4D97-AF65-F5344CB8AC3E}">
        <p14:creationId xmlns:p14="http://schemas.microsoft.com/office/powerpoint/2010/main" val="17196198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vert="horz" lIns="91440" tIns="45720" rIns="91440" bIns="45720" rtlCol="0" anchor="t">
            <a:normAutofit/>
          </a:bodyPr>
          <a:lstStyle/>
          <a:p>
            <a:pPr>
              <a:buNone/>
            </a:pPr>
            <a:r>
              <a:rPr lang="en-US" dirty="0">
                <a:solidFill>
                  <a:srgbClr val="00B0F0"/>
                </a:solidFill>
              </a:rPr>
              <a:t>Correctness of a Loop to Compute a Product</a:t>
            </a:r>
            <a:endParaRPr lang="en-US" dirty="0"/>
          </a:p>
          <a:p>
            <a:pPr marL="0" indent="0">
              <a:buNone/>
            </a:pPr>
            <a:endParaRPr lang="en-US" dirty="0"/>
          </a:p>
          <a:p>
            <a:endParaRPr lang="en-US" dirty="0">
              <a:solidFill>
                <a:srgbClr val="00B0F0"/>
              </a:solidFill>
            </a:endParaRPr>
          </a:p>
        </p:txBody>
      </p:sp>
      <p:pic>
        <p:nvPicPr>
          <p:cNvPr id="2" name="Picture 1"/>
          <p:cNvPicPr>
            <a:picLocks noChangeAspect="1"/>
          </p:cNvPicPr>
          <p:nvPr/>
        </p:nvPicPr>
        <p:blipFill>
          <a:blip r:embed="rId2"/>
          <a:stretch>
            <a:fillRect/>
          </a:stretch>
        </p:blipFill>
        <p:spPr>
          <a:xfrm>
            <a:off x="2714779" y="770139"/>
            <a:ext cx="6762442" cy="5695964"/>
          </a:xfrm>
          <a:prstGeom prst="rect">
            <a:avLst/>
          </a:prstGeom>
        </p:spPr>
      </p:pic>
    </p:spTree>
    <p:extLst>
      <p:ext uri="{BB962C8B-B14F-4D97-AF65-F5344CB8AC3E}">
        <p14:creationId xmlns:p14="http://schemas.microsoft.com/office/powerpoint/2010/main" val="28297015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670908" y="184251"/>
            <a:ext cx="8619048" cy="3638095"/>
          </a:xfrm>
          <a:prstGeom prst="rect">
            <a:avLst/>
          </a:prstGeom>
        </p:spPr>
      </p:pic>
      <p:pic>
        <p:nvPicPr>
          <p:cNvPr id="4" name="Picture 3"/>
          <p:cNvPicPr>
            <a:picLocks noChangeAspect="1"/>
          </p:cNvPicPr>
          <p:nvPr/>
        </p:nvPicPr>
        <p:blipFill>
          <a:blip r:embed="rId3"/>
          <a:stretch>
            <a:fillRect/>
          </a:stretch>
        </p:blipFill>
        <p:spPr>
          <a:xfrm>
            <a:off x="1360449" y="3631507"/>
            <a:ext cx="7514286" cy="3142857"/>
          </a:xfrm>
          <a:prstGeom prst="rect">
            <a:avLst/>
          </a:prstGeom>
        </p:spPr>
      </p:pic>
    </p:spTree>
    <p:extLst>
      <p:ext uri="{BB962C8B-B14F-4D97-AF65-F5344CB8AC3E}">
        <p14:creationId xmlns:p14="http://schemas.microsoft.com/office/powerpoint/2010/main" val="953592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754111" y="471456"/>
            <a:ext cx="7885714" cy="2533333"/>
          </a:xfrm>
          <a:prstGeom prst="rect">
            <a:avLst/>
          </a:prstGeom>
        </p:spPr>
      </p:pic>
      <p:pic>
        <p:nvPicPr>
          <p:cNvPr id="4" name="Picture 3"/>
          <p:cNvPicPr>
            <a:picLocks noChangeAspect="1"/>
          </p:cNvPicPr>
          <p:nvPr/>
        </p:nvPicPr>
        <p:blipFill>
          <a:blip r:embed="rId3"/>
          <a:stretch>
            <a:fillRect/>
          </a:stretch>
        </p:blipFill>
        <p:spPr>
          <a:xfrm>
            <a:off x="763635" y="3209543"/>
            <a:ext cx="7876190" cy="2038095"/>
          </a:xfrm>
          <a:prstGeom prst="rect">
            <a:avLst/>
          </a:prstGeom>
        </p:spPr>
      </p:pic>
    </p:spTree>
    <p:extLst>
      <p:ext uri="{BB962C8B-B14F-4D97-AF65-F5344CB8AC3E}">
        <p14:creationId xmlns:p14="http://schemas.microsoft.com/office/powerpoint/2010/main" val="42685069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vert="horz" lIns="91440" tIns="45720" rIns="91440" bIns="45720" rtlCol="0" anchor="t">
            <a:normAutofit/>
          </a:bodyPr>
          <a:lstStyle/>
          <a:p>
            <a:pPr marL="0" indent="0" algn="ctr">
              <a:buNone/>
            </a:pPr>
            <a:endParaRPr lang="en-US" b="1" dirty="0">
              <a:solidFill>
                <a:srgbClr val="00B0F0"/>
              </a:solidFill>
            </a:endParaRPr>
          </a:p>
          <a:p>
            <a:pPr marL="0" indent="0" algn="ctr">
              <a:buNone/>
            </a:pPr>
            <a:endParaRPr lang="en-US" b="1" dirty="0">
              <a:solidFill>
                <a:srgbClr val="00B0F0"/>
              </a:solidFill>
            </a:endParaRPr>
          </a:p>
          <a:p>
            <a:pPr marL="0" indent="0" algn="ctr">
              <a:buNone/>
            </a:pPr>
            <a:endParaRPr lang="en-US" b="1" dirty="0">
              <a:solidFill>
                <a:srgbClr val="00B0F0"/>
              </a:solidFill>
            </a:endParaRPr>
          </a:p>
          <a:p>
            <a:pPr marL="0" indent="0" algn="ctr">
              <a:buNone/>
            </a:pPr>
            <a:endParaRPr lang="en-US" b="1" dirty="0">
              <a:solidFill>
                <a:srgbClr val="00B0F0"/>
              </a:solidFill>
            </a:endParaRPr>
          </a:p>
          <a:p>
            <a:pPr marL="0" indent="0" algn="ctr">
              <a:buNone/>
            </a:pPr>
            <a:r>
              <a:rPr lang="en-US" b="1" dirty="0">
                <a:solidFill>
                  <a:srgbClr val="00B0F0"/>
                </a:solidFill>
              </a:rPr>
              <a:t>Defining Sequence Recursively </a:t>
            </a:r>
          </a:p>
        </p:txBody>
      </p:sp>
    </p:spTree>
    <p:extLst>
      <p:ext uri="{BB962C8B-B14F-4D97-AF65-F5344CB8AC3E}">
        <p14:creationId xmlns:p14="http://schemas.microsoft.com/office/powerpoint/2010/main" val="1862714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a:lstStyle/>
          <a:p>
            <a:endParaRPr lang="en-US" dirty="0"/>
          </a:p>
        </p:txBody>
      </p:sp>
      <p:pic>
        <p:nvPicPr>
          <p:cNvPr id="2" name="Picture 1"/>
          <p:cNvPicPr>
            <a:picLocks noChangeAspect="1"/>
          </p:cNvPicPr>
          <p:nvPr/>
        </p:nvPicPr>
        <p:blipFill>
          <a:blip r:embed="rId2"/>
          <a:stretch>
            <a:fillRect/>
          </a:stretch>
        </p:blipFill>
        <p:spPr>
          <a:xfrm>
            <a:off x="1009525" y="1701799"/>
            <a:ext cx="10172949" cy="2537883"/>
          </a:xfrm>
          <a:prstGeom prst="rect">
            <a:avLst/>
          </a:prstGeom>
        </p:spPr>
      </p:pic>
    </p:spTree>
    <p:extLst>
      <p:ext uri="{BB962C8B-B14F-4D97-AF65-F5344CB8AC3E}">
        <p14:creationId xmlns:p14="http://schemas.microsoft.com/office/powerpoint/2010/main" val="5532195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vert="horz" lIns="91440" tIns="45720" rIns="91440" bIns="45720" rtlCol="0" anchor="t">
            <a:normAutofit/>
          </a:bodyPr>
          <a:lstStyle/>
          <a:p>
            <a:pPr marL="0" indent="0">
              <a:buNone/>
            </a:pPr>
            <a:r>
              <a:rPr lang="en-US" dirty="0">
                <a:solidFill>
                  <a:srgbClr val="00B0F0"/>
                </a:solidFill>
              </a:rPr>
              <a:t>A sequence can be defined in a variety of different ways.</a:t>
            </a:r>
          </a:p>
          <a:p>
            <a:pPr marL="0" indent="0">
              <a:buNone/>
            </a:pPr>
            <a:r>
              <a:rPr lang="en-US" b="1" dirty="0">
                <a:solidFill>
                  <a:srgbClr val="00B0F0"/>
                </a:solidFill>
              </a:rPr>
              <a:t> </a:t>
            </a:r>
          </a:p>
          <a:p>
            <a:r>
              <a:rPr lang="en-US" dirty="0"/>
              <a:t>One informal way is to write the first few terms with the expectation that the general pattern will be obvious. We might say, for instance, “consider the sequence 3, 5, 7, . . ..” Unfortunately,  misunderstandings can occur when this approach is used. The next term of the sequence could be 9 if we mean a sequence of odd integers, or it could be 11 if we mean the sequence of odd prime numbers.</a:t>
            </a:r>
          </a:p>
        </p:txBody>
      </p:sp>
    </p:spTree>
    <p:extLst>
      <p:ext uri="{BB962C8B-B14F-4D97-AF65-F5344CB8AC3E}">
        <p14:creationId xmlns:p14="http://schemas.microsoft.com/office/powerpoint/2010/main" val="6228190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2467"/>
            <a:ext cx="10515600" cy="5914496"/>
          </a:xfrm>
        </p:spPr>
        <p:txBody>
          <a:bodyPr vert="horz" lIns="91440" tIns="45720" rIns="91440" bIns="45720" rtlCol="0" anchor="t">
            <a:normAutofit/>
          </a:bodyPr>
          <a:lstStyle/>
          <a:p>
            <a:pPr marL="0" indent="0">
              <a:buNone/>
            </a:pPr>
            <a:r>
              <a:rPr lang="en-US" dirty="0"/>
              <a:t>The second way to define a sequence is to give an explicit formula for its nth term. For example, a sequence a0, a1, a2 . . . can be specified by writing </a:t>
            </a:r>
          </a:p>
        </p:txBody>
      </p:sp>
      <p:pic>
        <p:nvPicPr>
          <p:cNvPr id="4" name="Picture 3"/>
          <p:cNvPicPr>
            <a:picLocks noChangeAspect="1"/>
          </p:cNvPicPr>
          <p:nvPr/>
        </p:nvPicPr>
        <p:blipFill>
          <a:blip r:embed="rId2"/>
          <a:stretch>
            <a:fillRect/>
          </a:stretch>
        </p:blipFill>
        <p:spPr>
          <a:xfrm>
            <a:off x="4000500" y="1537982"/>
            <a:ext cx="4191000" cy="762000"/>
          </a:xfrm>
          <a:prstGeom prst="rect">
            <a:avLst/>
          </a:prstGeom>
        </p:spPr>
      </p:pic>
      <p:sp>
        <p:nvSpPr>
          <p:cNvPr id="5" name="Rectangle 4"/>
          <p:cNvSpPr/>
          <p:nvPr/>
        </p:nvSpPr>
        <p:spPr>
          <a:xfrm>
            <a:off x="838200" y="2625753"/>
            <a:ext cx="10515600" cy="923330"/>
          </a:xfrm>
          <a:prstGeom prst="rect">
            <a:avLst/>
          </a:prstGeom>
        </p:spPr>
        <p:txBody>
          <a:bodyPr wrap="square">
            <a:spAutoFit/>
          </a:bodyPr>
          <a:lstStyle/>
          <a:p>
            <a:r>
              <a:rPr lang="en-US" dirty="0">
                <a:solidFill>
                  <a:srgbClr val="2F2A2B"/>
                </a:solidFill>
                <a:latin typeface="Helvetica" charset="0"/>
              </a:rPr>
              <a:t>The advantage of defining a sequence by such an explicit formula is that each term of the</a:t>
            </a:r>
          </a:p>
          <a:p>
            <a:r>
              <a:rPr lang="en-US" dirty="0">
                <a:solidFill>
                  <a:srgbClr val="2F2A2B"/>
                </a:solidFill>
                <a:latin typeface="Helvetica" charset="0"/>
              </a:rPr>
              <a:t>sequence is uniquely determined and can be computed in a fixed, finite number of steps,</a:t>
            </a:r>
          </a:p>
          <a:p>
            <a:r>
              <a:rPr lang="en-US" dirty="0">
                <a:solidFill>
                  <a:srgbClr val="2F2A2B"/>
                </a:solidFill>
                <a:latin typeface="Helvetica" charset="0"/>
              </a:rPr>
              <a:t>by substitution.</a:t>
            </a:r>
            <a:endParaRPr lang="en-US" dirty="0">
              <a:solidFill>
                <a:srgbClr val="2F2A2B"/>
              </a:solidFill>
              <a:effectLst/>
              <a:latin typeface="Helvetica" charset="0"/>
            </a:endParaRPr>
          </a:p>
        </p:txBody>
      </p:sp>
    </p:spTree>
    <p:extLst>
      <p:ext uri="{BB962C8B-B14F-4D97-AF65-F5344CB8AC3E}">
        <p14:creationId xmlns:p14="http://schemas.microsoft.com/office/powerpoint/2010/main" val="8838223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58332"/>
          </a:xfrm>
        </p:spPr>
        <p:txBody>
          <a:bodyPr>
            <a:normAutofit fontScale="90000"/>
          </a:bodyPr>
          <a:lstStyle/>
          <a:p>
            <a:br>
              <a:rPr lang="en-US" sz="4000" dirty="0"/>
            </a:br>
            <a:r>
              <a:rPr lang="en-US" sz="4000" dirty="0"/>
              <a:t>The third way to define a sequence is to use recursion</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1352550" y="1326880"/>
            <a:ext cx="9486900" cy="2273300"/>
          </a:xfrm>
          <a:prstGeom prst="rect">
            <a:avLst/>
          </a:prstGeom>
        </p:spPr>
      </p:pic>
    </p:spTree>
    <p:extLst>
      <p:ext uri="{BB962C8B-B14F-4D97-AF65-F5344CB8AC3E}">
        <p14:creationId xmlns:p14="http://schemas.microsoft.com/office/powerpoint/2010/main" val="10427092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4776"/>
          </a:xfrm>
        </p:spPr>
        <p:txBody>
          <a:bodyPr>
            <a:normAutofit/>
          </a:bodyPr>
          <a:lstStyle/>
          <a:p>
            <a:r>
              <a:rPr lang="en-US" sz="3200" dirty="0">
                <a:solidFill>
                  <a:srgbClr val="00B0F0"/>
                </a:solidFill>
              </a:rPr>
              <a:t>Computing Terms of a Recursively Defined Sequence</a:t>
            </a:r>
          </a:p>
        </p:txBody>
      </p:sp>
      <p:pic>
        <p:nvPicPr>
          <p:cNvPr id="4" name="Content Placeholder 3"/>
          <p:cNvPicPr>
            <a:picLocks noGrp="1" noChangeAspect="1"/>
          </p:cNvPicPr>
          <p:nvPr>
            <p:ph idx="1"/>
          </p:nvPr>
        </p:nvPicPr>
        <p:blipFill>
          <a:blip r:embed="rId2"/>
          <a:stretch>
            <a:fillRect/>
          </a:stretch>
        </p:blipFill>
        <p:spPr>
          <a:xfrm>
            <a:off x="838200" y="989902"/>
            <a:ext cx="6955172" cy="2488188"/>
          </a:xfrm>
          <a:prstGeom prst="rect">
            <a:avLst/>
          </a:prstGeom>
        </p:spPr>
      </p:pic>
      <p:pic>
        <p:nvPicPr>
          <p:cNvPr id="5" name="Picture 4"/>
          <p:cNvPicPr>
            <a:picLocks noChangeAspect="1"/>
          </p:cNvPicPr>
          <p:nvPr/>
        </p:nvPicPr>
        <p:blipFill>
          <a:blip r:embed="rId3"/>
          <a:stretch>
            <a:fillRect/>
          </a:stretch>
        </p:blipFill>
        <p:spPr>
          <a:xfrm>
            <a:off x="1744909" y="3192864"/>
            <a:ext cx="6191076" cy="2955287"/>
          </a:xfrm>
          <a:prstGeom prst="rect">
            <a:avLst/>
          </a:prstGeom>
        </p:spPr>
      </p:pic>
    </p:spTree>
    <p:extLst>
      <p:ext uri="{BB962C8B-B14F-4D97-AF65-F5344CB8AC3E}">
        <p14:creationId xmlns:p14="http://schemas.microsoft.com/office/powerpoint/2010/main" val="17550186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4776"/>
          </a:xfrm>
        </p:spPr>
        <p:txBody>
          <a:bodyPr>
            <a:normAutofit/>
          </a:bodyPr>
          <a:lstStyle/>
          <a:p>
            <a:r>
              <a:rPr lang="en-US" sz="3200" dirty="0">
                <a:solidFill>
                  <a:srgbClr val="00B0F0"/>
                </a:solidFill>
              </a:rPr>
              <a:t>The Fibonacci Numbers </a:t>
            </a:r>
          </a:p>
        </p:txBody>
      </p:sp>
      <p:pic>
        <p:nvPicPr>
          <p:cNvPr id="5" name="Picture 4"/>
          <p:cNvPicPr>
            <a:picLocks noChangeAspect="1"/>
          </p:cNvPicPr>
          <p:nvPr/>
        </p:nvPicPr>
        <p:blipFill>
          <a:blip r:embed="rId2"/>
          <a:stretch>
            <a:fillRect/>
          </a:stretch>
        </p:blipFill>
        <p:spPr>
          <a:xfrm>
            <a:off x="1142781" y="1241571"/>
            <a:ext cx="2497665" cy="3793921"/>
          </a:xfrm>
          <a:prstGeom prst="rect">
            <a:avLst/>
          </a:prstGeom>
        </p:spPr>
      </p:pic>
      <p:pic>
        <p:nvPicPr>
          <p:cNvPr id="7" name="Picture 6"/>
          <p:cNvPicPr>
            <a:picLocks noChangeAspect="1"/>
          </p:cNvPicPr>
          <p:nvPr/>
        </p:nvPicPr>
        <p:blipFill>
          <a:blip r:embed="rId3"/>
          <a:stretch>
            <a:fillRect/>
          </a:stretch>
        </p:blipFill>
        <p:spPr>
          <a:xfrm>
            <a:off x="3762571" y="1241571"/>
            <a:ext cx="7895810" cy="2797728"/>
          </a:xfrm>
          <a:prstGeom prst="rect">
            <a:avLst/>
          </a:prstGeom>
        </p:spPr>
      </p:pic>
    </p:spTree>
    <p:extLst>
      <p:ext uri="{BB962C8B-B14F-4D97-AF65-F5344CB8AC3E}">
        <p14:creationId xmlns:p14="http://schemas.microsoft.com/office/powerpoint/2010/main" val="9106598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46004" y="771788"/>
            <a:ext cx="6645260" cy="4885058"/>
          </a:xfrm>
          <a:prstGeom prst="rect">
            <a:avLst/>
          </a:prstGeom>
        </p:spPr>
      </p:pic>
    </p:spTree>
    <p:extLst>
      <p:ext uri="{BB962C8B-B14F-4D97-AF65-F5344CB8AC3E}">
        <p14:creationId xmlns:p14="http://schemas.microsoft.com/office/powerpoint/2010/main" val="344096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2533" y="262467"/>
                <a:ext cx="10981267" cy="5914496"/>
              </a:xfrm>
            </p:spPr>
            <p:txBody>
              <a:bodyPr/>
              <a:lstStyle/>
              <a:p>
                <a:r>
                  <a:rPr lang="en-US" dirty="0"/>
                  <a:t> So how do we solve a recurrence? One way is to guess the correct solution, then to prove that our guess is correct. </a:t>
                </a:r>
              </a:p>
              <a:p>
                <a:r>
                  <a:rPr lang="en-US" dirty="0"/>
                  <a:t>And our best hope for guessing the solution is to look (again) at small cases. So we compute, successively,</a:t>
                </a:r>
              </a:p>
              <a:p>
                <a:endParaRPr lang="en-US" sz="2200" dirty="0"/>
              </a:p>
              <a:p>
                <a:pPr marL="0" indent="0">
                  <a:buNone/>
                </a:pPr>
                <a14:m>
                  <m:oMathPara xmlns:m="http://schemas.openxmlformats.org/officeDocument/2006/math">
                    <m:oMathParaPr>
                      <m:jc m:val="centerGroup"/>
                    </m:oMathParaPr>
                    <m:oMath xmlns:m="http://schemas.openxmlformats.org/officeDocument/2006/math">
                      <m:sSub>
                        <m:sSubPr>
                          <m:ctrlPr>
                            <a:rPr lang="en-US" sz="2200" i="1" smtClean="0">
                              <a:solidFill>
                                <a:srgbClr val="FF0000"/>
                              </a:solidFill>
                              <a:latin typeface="Cambria Math" panose="02040503050406030204" pitchFamily="18" charset="0"/>
                            </a:rPr>
                          </m:ctrlPr>
                        </m:sSubPr>
                        <m:e>
                          <m:r>
                            <a:rPr lang="en-US" sz="2200" b="0" i="1" smtClean="0">
                              <a:solidFill>
                                <a:srgbClr val="FF0000"/>
                              </a:solidFill>
                              <a:latin typeface="Cambria Math" charset="0"/>
                            </a:rPr>
                            <m:t>𝑇</m:t>
                          </m:r>
                        </m:e>
                        <m:sub>
                          <m:r>
                            <a:rPr lang="en-US" sz="2200" b="0" i="1" smtClean="0">
                              <a:solidFill>
                                <a:srgbClr val="FF0000"/>
                              </a:solidFill>
                              <a:latin typeface="Cambria Math" charset="0"/>
                            </a:rPr>
                            <m:t>3</m:t>
                          </m:r>
                        </m:sub>
                      </m:sSub>
                      <m:r>
                        <a:rPr lang="en-US" sz="2200" b="0" i="1" smtClean="0">
                          <a:solidFill>
                            <a:srgbClr val="FF0000"/>
                          </a:solidFill>
                          <a:latin typeface="Cambria Math" charset="0"/>
                        </a:rPr>
                        <m:t>=2 ∗3+1=7; </m:t>
                      </m:r>
                      <m:sSub>
                        <m:sSubPr>
                          <m:ctrlPr>
                            <a:rPr lang="en-US" sz="2200" i="1" smtClean="0">
                              <a:solidFill>
                                <a:srgbClr val="FF0000"/>
                              </a:solidFill>
                              <a:latin typeface="Cambria Math" panose="02040503050406030204" pitchFamily="18" charset="0"/>
                            </a:rPr>
                          </m:ctrlPr>
                        </m:sSubPr>
                        <m:e>
                          <m:r>
                            <a:rPr lang="en-US" sz="2200" b="0" i="1" smtClean="0">
                              <a:solidFill>
                                <a:srgbClr val="FF0000"/>
                              </a:solidFill>
                              <a:latin typeface="Cambria Math" charset="0"/>
                            </a:rPr>
                            <m:t> </m:t>
                          </m:r>
                          <m:r>
                            <a:rPr lang="en-US" sz="2200" b="0" i="1" smtClean="0">
                              <a:solidFill>
                                <a:srgbClr val="FF0000"/>
                              </a:solidFill>
                              <a:latin typeface="Cambria Math" charset="0"/>
                            </a:rPr>
                            <m:t>𝑇</m:t>
                          </m:r>
                        </m:e>
                        <m:sub>
                          <m:r>
                            <a:rPr lang="en-US" sz="2200" b="0" i="1" smtClean="0">
                              <a:solidFill>
                                <a:srgbClr val="FF0000"/>
                              </a:solidFill>
                              <a:latin typeface="Cambria Math" charset="0"/>
                            </a:rPr>
                            <m:t>4</m:t>
                          </m:r>
                        </m:sub>
                      </m:sSub>
                      <m:r>
                        <a:rPr lang="en-US" sz="2200" b="0" i="1" smtClean="0">
                          <a:solidFill>
                            <a:srgbClr val="FF0000"/>
                          </a:solidFill>
                          <a:latin typeface="Cambria Math" charset="0"/>
                        </a:rPr>
                        <m:t>=2 ∗7+1=15; </m:t>
                      </m:r>
                      <m:sSub>
                        <m:sSubPr>
                          <m:ctrlPr>
                            <a:rPr lang="en-US" sz="2200" i="1" smtClean="0">
                              <a:solidFill>
                                <a:srgbClr val="FF0000"/>
                              </a:solidFill>
                              <a:latin typeface="Cambria Math" panose="02040503050406030204" pitchFamily="18" charset="0"/>
                            </a:rPr>
                          </m:ctrlPr>
                        </m:sSubPr>
                        <m:e>
                          <m:r>
                            <a:rPr lang="en-US" sz="2200" b="0" i="1" smtClean="0">
                              <a:solidFill>
                                <a:srgbClr val="FF0000"/>
                              </a:solidFill>
                              <a:latin typeface="Cambria Math" charset="0"/>
                            </a:rPr>
                            <m:t>𝑇</m:t>
                          </m:r>
                        </m:e>
                        <m:sub>
                          <m:r>
                            <a:rPr lang="en-US" sz="2200" b="0" i="1" smtClean="0">
                              <a:solidFill>
                                <a:srgbClr val="FF0000"/>
                              </a:solidFill>
                              <a:latin typeface="Cambria Math" charset="0"/>
                            </a:rPr>
                            <m:t>5</m:t>
                          </m:r>
                        </m:sub>
                      </m:sSub>
                      <m:r>
                        <a:rPr lang="en-US" sz="2200" b="0" i="1" smtClean="0">
                          <a:solidFill>
                            <a:srgbClr val="FF0000"/>
                          </a:solidFill>
                          <a:latin typeface="Cambria Math" charset="0"/>
                        </a:rPr>
                        <m:t>=2 ∗15+1=31; </m:t>
                      </m:r>
                      <m:sSub>
                        <m:sSubPr>
                          <m:ctrlPr>
                            <a:rPr lang="en-US" sz="2200" i="1" smtClean="0">
                              <a:solidFill>
                                <a:srgbClr val="FF0000"/>
                              </a:solidFill>
                              <a:latin typeface="Cambria Math" panose="02040503050406030204" pitchFamily="18" charset="0"/>
                            </a:rPr>
                          </m:ctrlPr>
                        </m:sSubPr>
                        <m:e>
                          <m:r>
                            <a:rPr lang="en-US" sz="2200" b="0" i="1" smtClean="0">
                              <a:solidFill>
                                <a:srgbClr val="FF0000"/>
                              </a:solidFill>
                              <a:latin typeface="Cambria Math" charset="0"/>
                            </a:rPr>
                            <m:t>𝑇</m:t>
                          </m:r>
                        </m:e>
                        <m:sub>
                          <m:r>
                            <a:rPr lang="en-US" sz="2200" b="0" i="1" smtClean="0">
                              <a:solidFill>
                                <a:srgbClr val="FF0000"/>
                              </a:solidFill>
                              <a:latin typeface="Cambria Math" charset="0"/>
                            </a:rPr>
                            <m:t>6</m:t>
                          </m:r>
                        </m:sub>
                      </m:sSub>
                      <m:r>
                        <a:rPr lang="en-US" sz="2200" b="0" i="1" smtClean="0">
                          <a:solidFill>
                            <a:srgbClr val="FF0000"/>
                          </a:solidFill>
                          <a:latin typeface="Cambria Math" charset="0"/>
                        </a:rPr>
                        <m:t>=2 ∗31+1=63;</m:t>
                      </m:r>
                    </m:oMath>
                  </m:oMathPara>
                </a14:m>
                <a:endParaRPr lang="en-US" sz="2200" dirty="0">
                  <a:solidFill>
                    <a:srgbClr val="FF0000"/>
                  </a:solidFill>
                </a:endParaRPr>
              </a:p>
              <a:p>
                <a:pPr marL="0" indent="0">
                  <a:lnSpc>
                    <a:spcPct val="100000"/>
                  </a:lnSpc>
                  <a:spcBef>
                    <a:spcPts val="0"/>
                  </a:spcBef>
                  <a:buNone/>
                </a:pPr>
                <a:endParaRPr lang="en-US" dirty="0"/>
              </a:p>
              <a:p>
                <a:pPr marL="0" indent="0">
                  <a:lnSpc>
                    <a:spcPct val="100000"/>
                  </a:lnSpc>
                  <a:spcBef>
                    <a:spcPts val="0"/>
                  </a:spcBef>
                  <a:buNone/>
                </a:pPr>
                <a:r>
                  <a:rPr lang="en-US" dirty="0"/>
                  <a:t> Aha! It certainly looks as if</a:t>
                </a:r>
              </a:p>
              <a:p>
                <a:pPr marL="0" indent="0">
                  <a:lnSpc>
                    <a:spcPct val="100000"/>
                  </a:lnSpc>
                  <a:spcBef>
                    <a:spcPts val="0"/>
                  </a:spcBef>
                  <a:buNone/>
                </a:pPr>
                <a:endParaRPr lang="en-US" dirty="0"/>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𝑇</m:t>
                          </m:r>
                        </m:e>
                        <m:sub>
                          <m:r>
                            <a:rPr lang="en-US" b="0" i="1" smtClean="0">
                              <a:latin typeface="Cambria Math" charset="0"/>
                            </a:rPr>
                            <m:t>𝑛</m:t>
                          </m:r>
                        </m:sub>
                      </m:sSub>
                      <m:r>
                        <a:rPr lang="en-US" b="0" i="1" smtClean="0">
                          <a:latin typeface="Cambria Math" charset="0"/>
                        </a:rPr>
                        <m:t>= </m:t>
                      </m:r>
                      <m:sSup>
                        <m:sSupPr>
                          <m:ctrlPr>
                            <a:rPr lang="en-US" b="0" i="1" smtClean="0">
                              <a:latin typeface="Cambria Math" panose="02040503050406030204" pitchFamily="18" charset="0"/>
                            </a:rPr>
                          </m:ctrlPr>
                        </m:sSupPr>
                        <m:e>
                          <m:r>
                            <a:rPr lang="en-US" b="0" i="1" smtClean="0">
                              <a:latin typeface="Cambria Math" charset="0"/>
                            </a:rPr>
                            <m:t>2</m:t>
                          </m:r>
                        </m:e>
                        <m:sup>
                          <m:r>
                            <a:rPr lang="en-US" b="0" i="1" smtClean="0">
                              <a:latin typeface="Cambria Math" charset="0"/>
                            </a:rPr>
                            <m:t>𝑛</m:t>
                          </m:r>
                        </m:sup>
                      </m:sSup>
                      <m:r>
                        <a:rPr lang="en-US" b="0" i="1" smtClean="0">
                          <a:latin typeface="Cambria Math" charset="0"/>
                        </a:rPr>
                        <m:t> −1, </m:t>
                      </m:r>
                      <m:r>
                        <a:rPr lang="en-US" b="0" i="1" smtClean="0">
                          <a:latin typeface="Cambria Math" charset="0"/>
                        </a:rPr>
                        <m:t>𝑓𝑜𝑟</m:t>
                      </m:r>
                      <m:r>
                        <a:rPr lang="en-US" b="0" i="1" smtClean="0">
                          <a:latin typeface="Cambria Math" charset="0"/>
                        </a:rPr>
                        <m:t> </m:t>
                      </m:r>
                      <m:r>
                        <a:rPr lang="en-US" b="0" i="1" smtClean="0">
                          <a:latin typeface="Cambria Math" charset="0"/>
                        </a:rPr>
                        <m:t>𝑛</m:t>
                      </m:r>
                      <m:r>
                        <a:rPr lang="en-US" b="0" i="1" smtClean="0">
                          <a:latin typeface="Cambria Math" charset="0"/>
                        </a:rPr>
                        <m:t> ≥0</m:t>
                      </m:r>
                    </m:oMath>
                  </m:oMathPara>
                </a14:m>
                <a:endParaRPr lang="en-US" dirty="0"/>
              </a:p>
              <a:p>
                <a:pPr marL="0" indent="0">
                  <a:lnSpc>
                    <a:spcPct val="100000"/>
                  </a:lnSpc>
                  <a:spcBef>
                    <a:spcPts val="0"/>
                  </a:spcBef>
                  <a:buNone/>
                </a:pPr>
                <a:r>
                  <a:rPr lang="en-US" dirty="0"/>
                  <a:t> At least this works for </a:t>
                </a:r>
                <a14:m>
                  <m:oMath xmlns:m="http://schemas.openxmlformats.org/officeDocument/2006/math">
                    <m:r>
                      <a:rPr lang="en-US" i="1" dirty="0" smtClean="0">
                        <a:latin typeface="Cambria Math" charset="0"/>
                      </a:rPr>
                      <m:t>𝑛</m:t>
                    </m:r>
                    <m:r>
                      <a:rPr lang="en-US" i="1" dirty="0" smtClean="0">
                        <a:latin typeface="Cambria Math" charset="0"/>
                      </a:rPr>
                      <m:t> ≤ 6 </m:t>
                    </m:r>
                  </m:oMath>
                </a14:m>
                <a:r>
                  <a:rPr lang="en-US" dirty="0"/>
                  <a:t>.</a:t>
                </a:r>
              </a:p>
              <a:p>
                <a:pPr marL="0" indent="0">
                  <a:lnSpc>
                    <a:spcPct val="100000"/>
                  </a:lnSpc>
                  <a:spcBef>
                    <a:spcPts val="0"/>
                  </a:spcBef>
                  <a:buNone/>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2533" y="262467"/>
                <a:ext cx="10981267" cy="5914496"/>
              </a:xfrm>
              <a:blipFill rotWithShape="0">
                <a:blip r:embed="rId2"/>
                <a:stretch>
                  <a:fillRect l="-999" t="-1649"/>
                </a:stretch>
              </a:blipFill>
            </p:spPr>
            <p:txBody>
              <a:bodyPr/>
              <a:lstStyle/>
              <a:p>
                <a:r>
                  <a:rPr lang="en-US">
                    <a:noFill/>
                  </a:rPr>
                  <a:t> </a:t>
                </a:r>
              </a:p>
            </p:txBody>
          </p:sp>
        </mc:Fallback>
      </mc:AlternateContent>
    </p:spTree>
    <p:extLst>
      <p:ext uri="{BB962C8B-B14F-4D97-AF65-F5344CB8AC3E}">
        <p14:creationId xmlns:p14="http://schemas.microsoft.com/office/powerpoint/2010/main" val="1503848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44823</TotalTime>
  <Words>2917</Words>
  <Application>Microsoft Office PowerPoint</Application>
  <PresentationFormat>Widescreen</PresentationFormat>
  <Paragraphs>365</Paragraphs>
  <Slides>85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Abadi MT Condensed Light</vt:lpstr>
      <vt:lpstr>Arial</vt:lpstr>
      <vt:lpstr>Bell MT</vt:lpstr>
      <vt:lpstr>Calibri</vt:lpstr>
      <vt:lpstr>Calibri Light</vt:lpstr>
      <vt:lpstr>Cambria Math</vt:lpstr>
      <vt:lpstr>Helvetica</vt:lpstr>
      <vt:lpstr>Mangal</vt:lpstr>
      <vt:lpstr>Office Theme</vt:lpstr>
      <vt:lpstr>Induction and Recursion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The third way to define a sequence is to use recursion </vt:lpstr>
      <vt:lpstr>Computing Terms of a Recursively Defined Sequence</vt:lpstr>
      <vt:lpstr>The Fibonacci Numbers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Mina Gabriel</dc:creator>
  <cp:lastModifiedBy>Mina Gabriel</cp:lastModifiedBy>
  <cp:revision>167</cp:revision>
  <dcterms:created xsi:type="dcterms:W3CDTF">2017-06-22T15:00:46Z</dcterms:created>
  <dcterms:modified xsi:type="dcterms:W3CDTF">2018-08-18T15:27:51Z</dcterms:modified>
</cp:coreProperties>
</file>